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256" r:id="rId2"/>
    <p:sldId id="332" r:id="rId3"/>
    <p:sldId id="413" r:id="rId4"/>
    <p:sldId id="414" r:id="rId5"/>
    <p:sldId id="415" r:id="rId6"/>
    <p:sldId id="416" r:id="rId7"/>
    <p:sldId id="417" r:id="rId8"/>
    <p:sldId id="418" r:id="rId9"/>
    <p:sldId id="419" r:id="rId10"/>
    <p:sldId id="420" r:id="rId11"/>
    <p:sldId id="394" r:id="rId12"/>
    <p:sldId id="395" r:id="rId13"/>
    <p:sldId id="396" r:id="rId14"/>
    <p:sldId id="397" r:id="rId15"/>
    <p:sldId id="398" r:id="rId16"/>
    <p:sldId id="399" r:id="rId17"/>
    <p:sldId id="400" r:id="rId18"/>
    <p:sldId id="401" r:id="rId19"/>
    <p:sldId id="402" r:id="rId20"/>
    <p:sldId id="403" r:id="rId21"/>
    <p:sldId id="404" r:id="rId22"/>
    <p:sldId id="405" r:id="rId23"/>
    <p:sldId id="406" r:id="rId24"/>
    <p:sldId id="407" r:id="rId25"/>
    <p:sldId id="408" r:id="rId26"/>
    <p:sldId id="409" r:id="rId27"/>
    <p:sldId id="410" r:id="rId28"/>
    <p:sldId id="411" r:id="rId29"/>
    <p:sldId id="412" r:id="rId30"/>
    <p:sldId id="340" r:id="rId31"/>
    <p:sldId id="341" r:id="rId32"/>
    <p:sldId id="342" r:id="rId33"/>
    <p:sldId id="343" r:id="rId34"/>
    <p:sldId id="344" r:id="rId35"/>
    <p:sldId id="345" r:id="rId36"/>
    <p:sldId id="346" r:id="rId37"/>
    <p:sldId id="347" r:id="rId38"/>
    <p:sldId id="348" r:id="rId39"/>
    <p:sldId id="349" r:id="rId40"/>
    <p:sldId id="350" r:id="rId41"/>
    <p:sldId id="354" r:id="rId42"/>
    <p:sldId id="365" r:id="rId43"/>
    <p:sldId id="366" r:id="rId44"/>
    <p:sldId id="367" r:id="rId45"/>
    <p:sldId id="368" r:id="rId46"/>
    <p:sldId id="369" r:id="rId47"/>
    <p:sldId id="370" r:id="rId48"/>
    <p:sldId id="371" r:id="rId49"/>
    <p:sldId id="372" r:id="rId50"/>
    <p:sldId id="351" r:id="rId51"/>
    <p:sldId id="352" r:id="rId52"/>
    <p:sldId id="353" r:id="rId53"/>
    <p:sldId id="331"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48D494B-3802-41D3-AFC9-00264898E5B9}">
          <p14:sldIdLst>
            <p14:sldId id="256"/>
            <p14:sldId id="332"/>
            <p14:sldId id="413"/>
            <p14:sldId id="414"/>
            <p14:sldId id="415"/>
            <p14:sldId id="416"/>
            <p14:sldId id="417"/>
            <p14:sldId id="418"/>
            <p14:sldId id="419"/>
            <p14:sldId id="420"/>
            <p14:sldId id="394"/>
            <p14:sldId id="395"/>
            <p14:sldId id="396"/>
            <p14:sldId id="397"/>
            <p14:sldId id="398"/>
            <p14:sldId id="399"/>
            <p14:sldId id="400"/>
            <p14:sldId id="401"/>
            <p14:sldId id="402"/>
            <p14:sldId id="403"/>
            <p14:sldId id="404"/>
            <p14:sldId id="405"/>
            <p14:sldId id="406"/>
            <p14:sldId id="407"/>
            <p14:sldId id="408"/>
            <p14:sldId id="409"/>
            <p14:sldId id="410"/>
            <p14:sldId id="411"/>
            <p14:sldId id="412"/>
            <p14:sldId id="340"/>
            <p14:sldId id="341"/>
            <p14:sldId id="342"/>
            <p14:sldId id="343"/>
            <p14:sldId id="344"/>
            <p14:sldId id="345"/>
            <p14:sldId id="346"/>
            <p14:sldId id="347"/>
            <p14:sldId id="348"/>
            <p14:sldId id="349"/>
            <p14:sldId id="350"/>
            <p14:sldId id="354"/>
            <p14:sldId id="365"/>
            <p14:sldId id="366"/>
            <p14:sldId id="367"/>
            <p14:sldId id="368"/>
            <p14:sldId id="369"/>
            <p14:sldId id="370"/>
            <p14:sldId id="371"/>
            <p14:sldId id="372"/>
            <p14:sldId id="351"/>
            <p14:sldId id="352"/>
            <p14:sldId id="353"/>
            <p14:sldId id="331"/>
          </p14:sldIdLst>
        </p14:section>
        <p14:section name="Untitled Section" id="{4848C77F-2596-4E17-B4F5-500305321565}">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81" d="100"/>
          <a:sy n="81" d="100"/>
        </p:scale>
        <p:origin x="-78"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63A582-AB34-41D3-BD06-C1D20A8137E5}" type="datetimeFigureOut">
              <a:rPr lang="en-US" smtClean="0"/>
              <a:pPr/>
              <a:t>1/31/2024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2DB8C5-1DCC-490E-8106-25CAF8474002}" type="slidenum">
              <a:rPr lang="en-US" smtClean="0"/>
              <a:pPr/>
              <a:t>‹#›</a:t>
            </a:fld>
            <a:endParaRPr lang="en-US"/>
          </a:p>
        </p:txBody>
      </p:sp>
    </p:spTree>
    <p:extLst>
      <p:ext uri="{BB962C8B-B14F-4D97-AF65-F5344CB8AC3E}">
        <p14:creationId xmlns:p14="http://schemas.microsoft.com/office/powerpoint/2010/main" val="2791817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73FC50D-A940-4F27-AE16-16AA0652498C}"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8844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18265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7424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8437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28872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08853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2714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131418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0360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41244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48D4658-3164-42CF-85C7-479D48728EC3}" type="datetimeFigureOut">
              <a:rPr lang="en-US" smtClean="0"/>
              <a:pPr/>
              <a:t>1/31/2024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3518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51236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48D4658-3164-42CF-85C7-479D48728EC3}" type="datetimeFigureOut">
              <a:rPr lang="en-US" smtClean="0"/>
              <a:pPr/>
              <a:t>1/31/2024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3FC50D-A940-4F27-AE16-16AA0652498C}"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6057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48D4658-3164-42CF-85C7-479D48728EC3}" type="datetimeFigureOut">
              <a:rPr lang="en-US" smtClean="0"/>
              <a:pPr/>
              <a:t>1/31/2024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3FC50D-A940-4F27-AE16-16AA0652498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38443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8D4658-3164-42CF-85C7-479D48728EC3}" type="datetimeFigureOut">
              <a:rPr lang="en-US" smtClean="0"/>
              <a:pPr/>
              <a:t>1/31/2024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804024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5642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48D4658-3164-42CF-85C7-479D48728EC3}" type="datetimeFigureOut">
              <a:rPr lang="en-US" smtClean="0"/>
              <a:pPr/>
              <a:t>1/31/2024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3FC50D-A940-4F27-AE16-16AA0652498C}" type="slidenum">
              <a:rPr lang="en-US" smtClean="0"/>
              <a:pPr/>
              <a:t>‹#›</a:t>
            </a:fld>
            <a:endParaRPr lang="en-US"/>
          </a:p>
        </p:txBody>
      </p:sp>
    </p:spTree>
    <p:extLst>
      <p:ext uri="{BB962C8B-B14F-4D97-AF65-F5344CB8AC3E}">
        <p14:creationId xmlns:p14="http://schemas.microsoft.com/office/powerpoint/2010/main" val="307242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48D4658-3164-42CF-85C7-479D48728EC3}" type="datetimeFigureOut">
              <a:rPr lang="en-US" smtClean="0"/>
              <a:pPr/>
              <a:t>1/31/2024</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FC50D-A940-4F27-AE16-16AA0652498C}" type="slidenum">
              <a:rPr lang="en-US" smtClean="0"/>
              <a:pPr/>
              <a:t>‹#›</a:t>
            </a:fld>
            <a:endParaRPr lang="en-US"/>
          </a:p>
        </p:txBody>
      </p:sp>
    </p:spTree>
    <p:extLst>
      <p:ext uri="{BB962C8B-B14F-4D97-AF65-F5344CB8AC3E}">
        <p14:creationId xmlns:p14="http://schemas.microsoft.com/office/powerpoint/2010/main" val="457873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0/03/Avicenna_-_Canon_of_Medicine.jpg"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54D751F-E95C-4E4F-8845-73E0197BC66B}"/>
              </a:ext>
            </a:extLst>
          </p:cNvPr>
          <p:cNvSpPr>
            <a:spLocks noGrp="1"/>
          </p:cNvSpPr>
          <p:nvPr>
            <p:ph type="ctrTitle"/>
          </p:nvPr>
        </p:nvSpPr>
        <p:spPr/>
        <p:txBody>
          <a:bodyPr/>
          <a:lstStyle/>
          <a:p>
            <a:r>
              <a:rPr lang="en-US" sz="2400" cap="all" dirty="0" smtClean="0">
                <a:solidFill>
                  <a:srgbClr val="000000"/>
                </a:solidFill>
                <a:latin typeface="Times New Roman" panose="02020603050405020304" pitchFamily="18" charset="0"/>
                <a:ea typeface="Times New Roman" panose="02020603050405020304" pitchFamily="18" charset="0"/>
              </a:rPr>
              <a:t>FEATURES OF MEDICINE OF THE OLDEST CIVILIZATIONS - ORIENTAL PEOPLE (CHINESE, JAPANESE, HINDUS, PERSIANS)</a:t>
            </a:r>
            <a:endParaRPr lang="ru-RU" sz="2400" cap="all" dirty="0">
              <a:solidFill>
                <a:srgbClr val="00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23237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5029" y="1214847"/>
            <a:ext cx="9851568" cy="4661022"/>
          </a:xfrm>
        </p:spPr>
        <p:txBody>
          <a:bodyPr>
            <a:normAutofit/>
          </a:bodyPr>
          <a:lstStyle/>
          <a:p>
            <a:pPr algn="just"/>
            <a:r>
              <a:rPr lang="en-US" dirty="0" smtClean="0">
                <a:solidFill>
                  <a:schemeClr val="tx1"/>
                </a:solidFill>
              </a:rPr>
              <a:t>The surgery of the ancient Indian doctors was very highly developed. They surgically removed gallstones, operated on cataracts, fistulas of the end intestine (rectum) and performed difficult abdominal procedures for tied intestines (</a:t>
            </a:r>
            <a:r>
              <a:rPr lang="en-US" dirty="0" err="1" smtClean="0">
                <a:solidFill>
                  <a:schemeClr val="tx1"/>
                </a:solidFill>
              </a:rPr>
              <a:t>ileus</a:t>
            </a:r>
            <a:r>
              <a:rPr lang="en-US" dirty="0" smtClean="0">
                <a:solidFill>
                  <a:schemeClr val="tx1"/>
                </a:solidFill>
              </a:rPr>
              <a:t>). They also dealt with plastic surgery of the nose, nasal septum, etc. During treatment, special Indian doctors attached special importance to cleanliness and stopping bleeding during operations, so they often tied blood vessels.</a:t>
            </a:r>
          </a:p>
          <a:p>
            <a:pPr algn="just"/>
            <a:r>
              <a:rPr lang="en-US" dirty="0" smtClean="0">
                <a:solidFill>
                  <a:schemeClr val="tx1"/>
                </a:solidFill>
              </a:rPr>
              <a:t>Ophthalmology in </a:t>
            </a:r>
            <a:r>
              <a:rPr lang="en-US" dirty="0" err="1" smtClean="0">
                <a:solidFill>
                  <a:schemeClr val="tx1"/>
                </a:solidFill>
              </a:rPr>
              <a:t>Indias</a:t>
            </a:r>
            <a:r>
              <a:rPr lang="en-US" dirty="0" smtClean="0">
                <a:solidFill>
                  <a:schemeClr val="tx1"/>
                </a:solidFill>
              </a:rPr>
              <a:t> was very strong. Their eye doctors treated about 70 eye diseases, and during cataract surgery, they also used a magnet to remove metal objects from the eye.</a:t>
            </a:r>
            <a:endParaRPr lang="en-US" dirty="0">
              <a:solidFill>
                <a:schemeClr val="tx1"/>
              </a:solidFill>
            </a:endParaRPr>
          </a:p>
        </p:txBody>
      </p:sp>
    </p:spTree>
    <p:extLst>
      <p:ext uri="{BB962C8B-B14F-4D97-AF65-F5344CB8AC3E}">
        <p14:creationId xmlns:p14="http://schemas.microsoft.com/office/powerpoint/2010/main" val="1290531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tx1"/>
                </a:solidFill>
                <a:latin typeface="Times New Roman" pitchFamily="18" charset="0"/>
                <a:cs typeface="Times New Roman" pitchFamily="18" charset="0"/>
              </a:rPr>
              <a:t>The history of Indian medicine can be divided into three periods, mainly according to the religions that were considered the main ones in certain periods.</a:t>
            </a:r>
            <a:endParaRPr lang="en-US" dirty="0">
              <a:solidFill>
                <a:schemeClr val="tx1"/>
              </a:solidFill>
            </a:endParaRPr>
          </a:p>
        </p:txBody>
      </p:sp>
    </p:spTree>
    <p:extLst>
      <p:ext uri="{BB962C8B-B14F-4D97-AF65-F5344CB8AC3E}">
        <p14:creationId xmlns:p14="http://schemas.microsoft.com/office/powerpoint/2010/main" val="192044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ANCIENT INDIAN MEDICINE - the first period</a:t>
            </a:r>
            <a:endParaRPr lang="en-US" dirty="0"/>
          </a:p>
        </p:txBody>
      </p:sp>
      <p:sp>
        <p:nvSpPr>
          <p:cNvPr id="3" name="Content Placeholder 2"/>
          <p:cNvSpPr>
            <a:spLocks noGrp="1"/>
          </p:cNvSpPr>
          <p:nvPr>
            <p:ph idx="1"/>
          </p:nvPr>
        </p:nvSpPr>
        <p:spPr/>
        <p:txBody>
          <a:bodyPr>
            <a:normAutofit/>
          </a:bodyPr>
          <a:lstStyle/>
          <a:p>
            <a:pPr marL="609600" indent="-609600">
              <a:buFont typeface="Wingdings" pitchFamily="2" charset="2"/>
              <a:buChar char="§"/>
              <a:defRPr/>
            </a:pPr>
            <a:r>
              <a:rPr lang="en-US" dirty="0" smtClean="0">
                <a:solidFill>
                  <a:schemeClr val="tx1"/>
                </a:solidFill>
                <a:latin typeface="Times New Roman" pitchFamily="18" charset="0"/>
                <a:cs typeface="Times New Roman" pitchFamily="18" charset="0"/>
              </a:rPr>
              <a:t>The oldest culture, called the Vedic period, dates back to 2000 years ago. B.C.</a:t>
            </a:r>
          </a:p>
          <a:p>
            <a:pPr marL="609600" indent="-609600">
              <a:buFont typeface="Wingdings" pitchFamily="2" charset="2"/>
              <a:buChar char="§"/>
              <a:defRPr/>
            </a:pPr>
            <a:r>
              <a:rPr lang="en-US" dirty="0" smtClean="0">
                <a:solidFill>
                  <a:schemeClr val="tx1"/>
                </a:solidFill>
                <a:latin typeface="Times New Roman" pitchFamily="18" charset="0"/>
                <a:cs typeface="Times New Roman" pitchFamily="18" charset="0"/>
              </a:rPr>
              <a:t>The faith was Brahmin.</a:t>
            </a:r>
          </a:p>
          <a:p>
            <a:pPr marL="609600" indent="-609600">
              <a:buFont typeface="Wingdings" pitchFamily="2" charset="2"/>
              <a:buChar char="§"/>
              <a:defRPr/>
            </a:pPr>
            <a:r>
              <a:rPr lang="en-US" dirty="0" smtClean="0">
                <a:solidFill>
                  <a:schemeClr val="tx1"/>
                </a:solidFill>
                <a:latin typeface="Times New Roman" pitchFamily="18" charset="0"/>
                <a:cs typeface="Times New Roman" pitchFamily="18" charset="0"/>
              </a:rPr>
              <a:t>Healing was done by priests, and hospitals were located in temples.</a:t>
            </a:r>
          </a:p>
          <a:p>
            <a:pPr marL="609600" indent="-609600">
              <a:buFont typeface="Wingdings" pitchFamily="2" charset="2"/>
              <a:buChar char="§"/>
              <a:defRPr/>
            </a:pPr>
            <a:r>
              <a:rPr lang="en-US" dirty="0" smtClean="0">
                <a:solidFill>
                  <a:schemeClr val="tx1"/>
                </a:solidFill>
                <a:latin typeface="Times New Roman" pitchFamily="18" charset="0"/>
                <a:cs typeface="Times New Roman" pitchFamily="18" charset="0"/>
              </a:rPr>
              <a:t>Illness was seen as a punishment for sins. Water was considered sacred, and therapy was developed with bathing, hand washing and poultices.</a:t>
            </a:r>
            <a:endParaRPr lang="en-US" dirty="0">
              <a:solidFill>
                <a:schemeClr val="tx1"/>
              </a:solidFill>
            </a:endParaRPr>
          </a:p>
        </p:txBody>
      </p:sp>
    </p:spTree>
    <p:extLst>
      <p:ext uri="{BB962C8B-B14F-4D97-AF65-F5344CB8AC3E}">
        <p14:creationId xmlns:p14="http://schemas.microsoft.com/office/powerpoint/2010/main" val="3472115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ANCIENT INDIAN MEDICINE - the first period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chemeClr val="tx1"/>
                </a:solidFill>
              </a:rPr>
              <a:t>The entire knowledge of the </a:t>
            </a:r>
            <a:r>
              <a:rPr lang="en-US" dirty="0" err="1" smtClean="0">
                <a:solidFill>
                  <a:schemeClr val="tx1"/>
                </a:solidFill>
              </a:rPr>
              <a:t>Indias</a:t>
            </a:r>
            <a:r>
              <a:rPr lang="en-US" dirty="0" smtClean="0">
                <a:solidFill>
                  <a:schemeClr val="tx1"/>
                </a:solidFill>
              </a:rPr>
              <a:t> of that time was collected in the Vedas.</a:t>
            </a:r>
          </a:p>
          <a:p>
            <a:r>
              <a:rPr lang="en-US" dirty="0" smtClean="0">
                <a:solidFill>
                  <a:schemeClr val="tx1"/>
                </a:solidFill>
              </a:rPr>
              <a:t>They mostly contain religious content but also regulations on body hygiene; forbidden foods...</a:t>
            </a:r>
          </a:p>
          <a:p>
            <a:r>
              <a:rPr lang="en-US" dirty="0" smtClean="0">
                <a:solidFill>
                  <a:schemeClr val="tx1"/>
                </a:solidFill>
              </a:rPr>
              <a:t>The holy books were the source for the history of medicine and pharmacy.</a:t>
            </a:r>
          </a:p>
          <a:p>
            <a:r>
              <a:rPr lang="en-US" dirty="0" smtClean="0">
                <a:solidFill>
                  <a:schemeClr val="tx1"/>
                </a:solidFill>
              </a:rPr>
              <a:t>The Rig Veda, around 2000 years old, was considered one of the oldest books of human knowledge B.C., in which there is a lot of information from medicine, both general and dental.</a:t>
            </a:r>
          </a:p>
          <a:p>
            <a:r>
              <a:rPr lang="en-US" dirty="0" smtClean="0">
                <a:solidFill>
                  <a:schemeClr val="tx1"/>
                </a:solidFill>
              </a:rPr>
              <a:t>Instructions for treatment with herbal medicines</a:t>
            </a:r>
            <a:endParaRPr lang="ru-RU" dirty="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46502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1" y="2521763"/>
            <a:ext cx="9601196" cy="3318936"/>
          </a:xfrm>
        </p:spPr>
        <p:txBody>
          <a:bodyPr>
            <a:noAutofit/>
          </a:bodyPr>
          <a:lstStyle/>
          <a:p>
            <a:pPr marL="0" indent="0">
              <a:buNone/>
            </a:pPr>
            <a:r>
              <a:rPr lang="en-US" dirty="0" smtClean="0">
                <a:solidFill>
                  <a:schemeClr val="tx1"/>
                </a:solidFill>
              </a:rPr>
              <a:t>Somewhat younger (Vedas) - </a:t>
            </a:r>
            <a:r>
              <a:rPr lang="en-US" dirty="0" err="1" smtClean="0">
                <a:solidFill>
                  <a:schemeClr val="tx1"/>
                </a:solidFill>
              </a:rPr>
              <a:t>Atharva</a:t>
            </a:r>
            <a:r>
              <a:rPr lang="en-US" dirty="0" smtClean="0">
                <a:solidFill>
                  <a:schemeClr val="tx1"/>
                </a:solidFill>
              </a:rPr>
              <a:t> Vedas</a:t>
            </a:r>
          </a:p>
          <a:p>
            <a:pPr marL="457200" lvl="1" indent="0"/>
            <a:r>
              <a:rPr lang="en-US" dirty="0" smtClean="0">
                <a:solidFill>
                  <a:schemeClr val="tx1"/>
                </a:solidFill>
              </a:rPr>
              <a:t>they give advice for daily religious rites and contain numerous advice for the treatment of various diseases: abscess, tumor, intestinal colic, diarrhea, jaundice, rheumatism, heart disease, eye disease, leprosy, venereal disease.</a:t>
            </a:r>
            <a:endParaRPr lang="en-US" dirty="0">
              <a:solidFill>
                <a:schemeClr val="tx1"/>
              </a:solidFill>
            </a:endParaRPr>
          </a:p>
        </p:txBody>
      </p:sp>
      <p:sp>
        <p:nvSpPr>
          <p:cNvPr id="4" name="Title 1"/>
          <p:cNvSpPr>
            <a:spLocks noGrp="1"/>
          </p:cNvSpPr>
          <p:nvPr>
            <p:ph type="title"/>
          </p:nvPr>
        </p:nvSpPr>
        <p:spPr/>
        <p:txBody>
          <a:bodyPr>
            <a:normAutofit fontScale="90000"/>
          </a:bodyPr>
          <a:lstStyle/>
          <a:p>
            <a:r>
              <a:rPr lang="en-US" dirty="0" smtClean="0"/>
              <a:t>ANCIENT INDIAN MEDICINE - the first period</a:t>
            </a:r>
            <a:endParaRPr lang="en-US" dirty="0"/>
          </a:p>
        </p:txBody>
      </p:sp>
    </p:spTree>
    <p:extLst>
      <p:ext uri="{BB962C8B-B14F-4D97-AF65-F5344CB8AC3E}">
        <p14:creationId xmlns:p14="http://schemas.microsoft.com/office/powerpoint/2010/main" val="54254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32500" lnSpcReduction="20000"/>
          </a:bodyPr>
          <a:lstStyle/>
          <a:p>
            <a:pPr marL="0" indent="0">
              <a:buNone/>
            </a:pPr>
            <a:r>
              <a:rPr lang="en-US" sz="7200" dirty="0" smtClean="0">
                <a:solidFill>
                  <a:schemeClr val="tx1"/>
                </a:solidFill>
              </a:rPr>
              <a:t>Ancient Indian religious regulations place special emphasis on hygiene:</a:t>
            </a:r>
          </a:p>
          <a:p>
            <a:pPr marL="457200" lvl="1" indent="0">
              <a:buNone/>
            </a:pPr>
            <a:r>
              <a:rPr lang="en-US" sz="6800" dirty="0" smtClean="0"/>
              <a:t>-wash your hands before and after eating</a:t>
            </a:r>
          </a:p>
          <a:p>
            <a:pPr marL="457200" lvl="1" indent="0">
              <a:buFontTx/>
              <a:buChar char="-"/>
            </a:pPr>
            <a:r>
              <a:rPr lang="en-US" sz="6800" dirty="0" smtClean="0"/>
              <a:t>after touching the dead and unclean subject</a:t>
            </a:r>
          </a:p>
          <a:p>
            <a:pPr marL="457200" lvl="1" indent="0">
              <a:buFontTx/>
              <a:buChar char="-"/>
            </a:pPr>
            <a:r>
              <a:rPr lang="en-US" sz="6800" dirty="0" smtClean="0"/>
              <a:t> after touching unclean parts of own body</a:t>
            </a:r>
          </a:p>
          <a:p>
            <a:pPr marL="457200" lvl="1" indent="0">
              <a:buFontTx/>
              <a:buChar char="-"/>
            </a:pPr>
            <a:r>
              <a:rPr lang="en-US" sz="6800" dirty="0" smtClean="0"/>
              <a:t> a woman is obliged to take a bath afterwards menstruation, childbirth...</a:t>
            </a:r>
          </a:p>
          <a:p>
            <a:pPr marL="457200" lvl="1" indent="0">
              <a:buFontTx/>
              <a:buChar char="-"/>
            </a:pPr>
            <a:r>
              <a:rPr lang="en-US" sz="6800" dirty="0" smtClean="0"/>
              <a:t>cared for infants, pregnant women and the patient.</a:t>
            </a:r>
            <a:r>
              <a:rPr lang="ru-RU" sz="6800" dirty="0"/>
              <a:t>	</a:t>
            </a:r>
          </a:p>
          <a:p>
            <a:pPr lvl="1"/>
            <a:endParaRPr lang="en-US" dirty="0"/>
          </a:p>
        </p:txBody>
      </p:sp>
      <p:sp>
        <p:nvSpPr>
          <p:cNvPr id="4" name="Title 1"/>
          <p:cNvSpPr>
            <a:spLocks noGrp="1"/>
          </p:cNvSpPr>
          <p:nvPr>
            <p:ph type="title"/>
          </p:nvPr>
        </p:nvSpPr>
        <p:spPr/>
        <p:txBody>
          <a:bodyPr>
            <a:normAutofit fontScale="90000"/>
          </a:bodyPr>
          <a:lstStyle/>
          <a:p>
            <a:r>
              <a:rPr lang="en-US" dirty="0" smtClean="0"/>
              <a:t>ANCIENT INDIAN MEDICINE - the first period</a:t>
            </a:r>
            <a:endParaRPr lang="en-US" dirty="0"/>
          </a:p>
        </p:txBody>
      </p:sp>
    </p:spTree>
    <p:extLst>
      <p:ext uri="{BB962C8B-B14F-4D97-AF65-F5344CB8AC3E}">
        <p14:creationId xmlns:p14="http://schemas.microsoft.com/office/powerpoint/2010/main" val="34260154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8848" y="2498318"/>
            <a:ext cx="9601196" cy="3318936"/>
          </a:xfrm>
        </p:spPr>
        <p:txBody>
          <a:bodyPr>
            <a:normAutofit/>
          </a:bodyPr>
          <a:lstStyle/>
          <a:p>
            <a:pPr marL="0" indent="0">
              <a:buNone/>
            </a:pPr>
            <a:r>
              <a:rPr lang="en-US" dirty="0" smtClean="0">
                <a:solidFill>
                  <a:schemeClr val="tx1"/>
                </a:solidFill>
              </a:rPr>
              <a:t>Restriction and prohibition of certain foods and drinks:</a:t>
            </a:r>
          </a:p>
          <a:p>
            <a:pPr marL="457200" lvl="1" indent="0">
              <a:buNone/>
            </a:pPr>
            <a:r>
              <a:rPr lang="en-US" dirty="0" smtClean="0">
                <a:solidFill>
                  <a:schemeClr val="tx1"/>
                </a:solidFill>
              </a:rPr>
              <a:t>-mushrooms,</a:t>
            </a:r>
          </a:p>
          <a:p>
            <a:pPr marL="457200" lvl="1" indent="0">
              <a:buNone/>
            </a:pPr>
            <a:r>
              <a:rPr lang="en-US" dirty="0" smtClean="0">
                <a:solidFill>
                  <a:schemeClr val="tx1"/>
                </a:solidFill>
              </a:rPr>
              <a:t>-garlic and onion</a:t>
            </a:r>
          </a:p>
          <a:p>
            <a:pPr marL="457200" lvl="1" indent="0">
              <a:buNone/>
            </a:pPr>
            <a:r>
              <a:rPr lang="en-US" dirty="0" smtClean="0">
                <a:solidFill>
                  <a:schemeClr val="tx1"/>
                </a:solidFill>
              </a:rPr>
              <a:t>-alcohol</a:t>
            </a:r>
          </a:p>
          <a:p>
            <a:pPr marL="457200" lvl="1" indent="0">
              <a:buNone/>
            </a:pPr>
            <a:r>
              <a:rPr lang="en-US" dirty="0" smtClean="0">
                <a:solidFill>
                  <a:schemeClr val="tx1"/>
                </a:solidFill>
              </a:rPr>
              <a:t>-meat and milk in smaller quantities</a:t>
            </a:r>
          </a:p>
          <a:p>
            <a:pPr marL="0" indent="0">
              <a:buNone/>
            </a:pPr>
            <a:r>
              <a:rPr lang="en-US" dirty="0" smtClean="0">
                <a:solidFill>
                  <a:schemeClr val="tx1"/>
                </a:solidFill>
              </a:rPr>
              <a:t>Priests must not marry a girl whose family suffers from tuberculosis, leprosy or epilepsy</a:t>
            </a:r>
            <a:endParaRPr lang="en-US" dirty="0">
              <a:solidFill>
                <a:schemeClr val="tx1"/>
              </a:solidFill>
            </a:endParaRPr>
          </a:p>
        </p:txBody>
      </p:sp>
      <p:sp>
        <p:nvSpPr>
          <p:cNvPr id="4" name="Title 1"/>
          <p:cNvSpPr>
            <a:spLocks noGrp="1"/>
          </p:cNvSpPr>
          <p:nvPr>
            <p:ph type="title"/>
          </p:nvPr>
        </p:nvSpPr>
        <p:spPr/>
        <p:txBody>
          <a:bodyPr>
            <a:normAutofit fontScale="90000"/>
          </a:bodyPr>
          <a:lstStyle/>
          <a:p>
            <a:r>
              <a:rPr lang="en-US" dirty="0" smtClean="0"/>
              <a:t>ANCIENT INDIAN MEDICINE - the first period</a:t>
            </a:r>
            <a:endParaRPr lang="en-US" dirty="0"/>
          </a:p>
        </p:txBody>
      </p:sp>
    </p:spTree>
    <p:extLst>
      <p:ext uri="{BB962C8B-B14F-4D97-AF65-F5344CB8AC3E}">
        <p14:creationId xmlns:p14="http://schemas.microsoft.com/office/powerpoint/2010/main" val="978132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solidFill>
                  <a:schemeClr val="tx1"/>
                </a:solidFill>
              </a:rPr>
              <a:t>The second period, from 1000 to 600 B.C.  it is considered a pre-Buddhist era, with highly developed medicine and pharmacy. In that period, medicine passed from the hands of non-professionals - priests to the hands of doctors.</a:t>
            </a:r>
          </a:p>
          <a:p>
            <a:r>
              <a:rPr lang="en-US" dirty="0" smtClean="0">
                <a:solidFill>
                  <a:schemeClr val="tx1"/>
                </a:solidFill>
              </a:rPr>
              <a:t>The first physician of India known to us is </a:t>
            </a:r>
            <a:r>
              <a:rPr lang="en-US" dirty="0" err="1" smtClean="0">
                <a:solidFill>
                  <a:schemeClr val="tx1"/>
                </a:solidFill>
              </a:rPr>
              <a:t>Charaka</a:t>
            </a:r>
            <a:r>
              <a:rPr lang="en-US" dirty="0" smtClean="0">
                <a:solidFill>
                  <a:schemeClr val="tx1"/>
                </a:solidFill>
              </a:rPr>
              <a:t>, the author of the book </a:t>
            </a:r>
            <a:r>
              <a:rPr lang="en-US" dirty="0" err="1" smtClean="0">
                <a:solidFill>
                  <a:schemeClr val="tx1"/>
                </a:solidFill>
              </a:rPr>
              <a:t>Caraka</a:t>
            </a:r>
            <a:r>
              <a:rPr lang="en-US" dirty="0" smtClean="0">
                <a:solidFill>
                  <a:schemeClr val="tx1"/>
                </a:solidFill>
              </a:rPr>
              <a:t> </a:t>
            </a:r>
            <a:r>
              <a:rPr lang="en-US" dirty="0" err="1" smtClean="0">
                <a:solidFill>
                  <a:schemeClr val="tx1"/>
                </a:solidFill>
              </a:rPr>
              <a:t>Samhita</a:t>
            </a:r>
            <a:r>
              <a:rPr lang="en-US" dirty="0" smtClean="0">
                <a:solidFill>
                  <a:schemeClr val="tx1"/>
                </a:solidFill>
              </a:rPr>
              <a:t>, in which all his knowledge is collected. He knows all kinds of medicines, makes suppositories, pills, extracts, etc.</a:t>
            </a:r>
            <a:endParaRPr lang="en-US" dirty="0">
              <a:solidFill>
                <a:schemeClr val="tx1"/>
              </a:solidFill>
            </a:endParaRPr>
          </a:p>
        </p:txBody>
      </p:sp>
      <p:sp>
        <p:nvSpPr>
          <p:cNvPr id="6" name="Rectangle 2"/>
          <p:cNvSpPr>
            <a:spLocks noGrp="1" noChangeArrowheads="1"/>
          </p:cNvSpPr>
          <p:nvPr>
            <p:ph type="title"/>
          </p:nvPr>
        </p:nvSpPr>
        <p:spPr bwMode="auto">
          <a:xfrm>
            <a:off x="1206755" y="902208"/>
            <a:ext cx="9948926" cy="1353312"/>
          </a:xfrm>
        </p:spPr>
        <p:txBody>
          <a:bodyPr wrap="square" numCol="1" anchorCtr="0" compatLnSpc="1">
            <a:prstTxWarp prst="textNoShape">
              <a:avLst/>
            </a:prstTxWarp>
            <a:normAutofit/>
          </a:bodyPr>
          <a:lstStyle/>
          <a:p>
            <a:r>
              <a:rPr lang="en-US" sz="4000" dirty="0" smtClean="0"/>
              <a:t>ANCIENT INDIAN MEDICINE - the second period</a:t>
            </a:r>
            <a:endParaRPr lang="en-US" sz="40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val="738557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just"/>
            <a:r>
              <a:rPr lang="en-US" dirty="0" smtClean="0">
                <a:solidFill>
                  <a:srgbClr val="FF0000"/>
                </a:solidFill>
              </a:rPr>
              <a:t>Another great physician and apothecary, surgeon </a:t>
            </a:r>
            <a:r>
              <a:rPr lang="en-US" dirty="0" err="1" smtClean="0">
                <a:solidFill>
                  <a:srgbClr val="FF0000"/>
                </a:solidFill>
              </a:rPr>
              <a:t>Sushruta</a:t>
            </a:r>
            <a:r>
              <a:rPr lang="en-US" dirty="0" smtClean="0">
                <a:solidFill>
                  <a:srgbClr val="FF0000"/>
                </a:solidFill>
              </a:rPr>
              <a:t>, writer of the second part of </a:t>
            </a:r>
            <a:r>
              <a:rPr lang="en-US" dirty="0" err="1" smtClean="0">
                <a:solidFill>
                  <a:srgbClr val="FF0000"/>
                </a:solidFill>
              </a:rPr>
              <a:t>Sushruta</a:t>
            </a:r>
            <a:r>
              <a:rPr lang="en-US" dirty="0" smtClean="0">
                <a:solidFill>
                  <a:srgbClr val="FF0000"/>
                </a:solidFill>
              </a:rPr>
              <a:t> </a:t>
            </a:r>
            <a:r>
              <a:rPr lang="en-US" dirty="0" err="1" smtClean="0">
                <a:solidFill>
                  <a:srgbClr val="FF0000"/>
                </a:solidFill>
              </a:rPr>
              <a:t>Samhita</a:t>
            </a:r>
            <a:r>
              <a:rPr lang="en-US" dirty="0" smtClean="0">
                <a:solidFill>
                  <a:srgbClr val="FF0000"/>
                </a:solidFill>
              </a:rPr>
              <a:t> </a:t>
            </a:r>
            <a:r>
              <a:rPr lang="en-US" dirty="0" smtClean="0"/>
              <a:t>(selected works of </a:t>
            </a:r>
            <a:r>
              <a:rPr lang="en-US" dirty="0" err="1" smtClean="0"/>
              <a:t>Sushruta</a:t>
            </a:r>
            <a:r>
              <a:rPr lang="en-US" dirty="0" smtClean="0"/>
              <a:t>) lived almost at the same time.</a:t>
            </a:r>
          </a:p>
          <a:p>
            <a:pPr algn="just"/>
            <a:r>
              <a:rPr lang="en-US" dirty="0" smtClean="0"/>
              <a:t>With astonishing accuracy, he talks about the anatomy of the jaws, about pain when the nerve is exposed, about the </a:t>
            </a:r>
            <a:r>
              <a:rPr lang="en-US" dirty="0" err="1" smtClean="0"/>
              <a:t>infraorbital</a:t>
            </a:r>
            <a:r>
              <a:rPr lang="en-US" dirty="0" smtClean="0"/>
              <a:t> nerve in trigeminal neuralgia.</a:t>
            </a:r>
          </a:p>
          <a:p>
            <a:pPr algn="just"/>
            <a:r>
              <a:rPr lang="en-US" dirty="0" smtClean="0"/>
              <a:t>His knowledge of dental anatomy and anatomy in general was vast, incomparably greater than that of anatomists who lived much later.</a:t>
            </a:r>
          </a:p>
          <a:p>
            <a:pPr algn="just"/>
            <a:r>
              <a:rPr lang="en-US" dirty="0" smtClean="0"/>
              <a:t>Apart from this, he knows many diseases of the soft parts, such as gingivitis, pyorrhea and scurvy. He thinks about the </a:t>
            </a:r>
            <a:r>
              <a:rPr lang="en-US" dirty="0" err="1" smtClean="0"/>
              <a:t>toothworm</a:t>
            </a:r>
            <a:r>
              <a:rPr lang="en-US" dirty="0" smtClean="0"/>
              <a:t> theory in the same way as the other neighbors.</a:t>
            </a:r>
            <a:endParaRPr lang="en-US" dirty="0"/>
          </a:p>
        </p:txBody>
      </p:sp>
      <p:sp>
        <p:nvSpPr>
          <p:cNvPr id="4" name="Rectangle 2"/>
          <p:cNvSpPr>
            <a:spLocks noGrp="1" noChangeArrowheads="1"/>
          </p:cNvSpPr>
          <p:nvPr>
            <p:ph type="title"/>
          </p:nvPr>
        </p:nvSpPr>
        <p:spPr bwMode="auto"/>
        <p:txBody>
          <a:bodyPr wrap="square" numCol="1" anchorCtr="0" compatLnSpc="1">
            <a:prstTxWarp prst="textNoShape">
              <a:avLst/>
            </a:prstTxWarp>
            <a:noAutofit/>
          </a:bodyPr>
          <a:lstStyle/>
          <a:p>
            <a:r>
              <a:rPr lang="en-US" sz="4000" dirty="0" smtClean="0"/>
              <a:t>ANCIENT INDIAN MEDICINE - the second period</a:t>
            </a:r>
            <a:endParaRPr lang="en-US" sz="40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val="1849141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dirty="0" err="1" smtClean="0">
                <a:solidFill>
                  <a:schemeClr val="tx1"/>
                </a:solidFill>
              </a:rPr>
              <a:t>Sushruta</a:t>
            </a:r>
            <a:r>
              <a:rPr lang="en-US" dirty="0" smtClean="0">
                <a:solidFill>
                  <a:schemeClr val="tx1"/>
                </a:solidFill>
              </a:rPr>
              <a:t> in his collection</a:t>
            </a:r>
          </a:p>
          <a:p>
            <a:pPr marL="457200" lvl="1" indent="0"/>
            <a:r>
              <a:rPr lang="en-US" dirty="0" smtClean="0">
                <a:solidFill>
                  <a:schemeClr val="tx1"/>
                </a:solidFill>
              </a:rPr>
              <a:t>describes the whole of medicine</a:t>
            </a:r>
          </a:p>
          <a:p>
            <a:pPr marL="457200" lvl="1" indent="0"/>
            <a:r>
              <a:rPr lang="en-US" dirty="0" smtClean="0"/>
              <a:t>special emphasis is given to surgery</a:t>
            </a:r>
          </a:p>
          <a:p>
            <a:pPr marL="457200" lvl="1" indent="0"/>
            <a:r>
              <a:rPr lang="en-US" dirty="0" smtClean="0"/>
              <a:t>gives a description of 1120 types of diseases</a:t>
            </a:r>
          </a:p>
          <a:p>
            <a:pPr marL="457200" lvl="1" indent="0"/>
            <a:r>
              <a:rPr lang="en-US" dirty="0" smtClean="0"/>
              <a:t>plant, animal and mineral medicines are mentioned</a:t>
            </a:r>
          </a:p>
          <a:p>
            <a:pPr marL="457200" lvl="1" indent="0"/>
            <a:r>
              <a:rPr lang="en-US" dirty="0" smtClean="0"/>
              <a:t>medicines for external and internal use are mentioned</a:t>
            </a:r>
            <a:endParaRPr lang="en-US" dirty="0"/>
          </a:p>
        </p:txBody>
      </p:sp>
      <p:pic>
        <p:nvPicPr>
          <p:cNvPr id="4" name="Picture 4" descr="Susruta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4043" y="2657856"/>
            <a:ext cx="2042583"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bwMode="auto"/>
        <p:txBody>
          <a:bodyPr wrap="square" numCol="1" anchorCtr="0" compatLnSpc="1">
            <a:prstTxWarp prst="textNoShape">
              <a:avLst/>
            </a:prstTxWarp>
            <a:noAutofit/>
          </a:bodyPr>
          <a:lstStyle/>
          <a:p>
            <a:r>
              <a:rPr lang="en-US" sz="4000" dirty="0" smtClean="0"/>
              <a:t>ANCIENT INDIAN MEDICINE - the second period</a:t>
            </a:r>
            <a:endParaRPr lang="en-US" sz="40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val="3915248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Ancient Indian medicine</a:t>
            </a:r>
            <a:endParaRPr lang="en-US" dirty="0"/>
          </a:p>
        </p:txBody>
      </p:sp>
      <p:sp>
        <p:nvSpPr>
          <p:cNvPr id="3" name="Content Placeholder 2"/>
          <p:cNvSpPr>
            <a:spLocks noGrp="1"/>
          </p:cNvSpPr>
          <p:nvPr>
            <p:ph idx="1"/>
          </p:nvPr>
        </p:nvSpPr>
        <p:spPr>
          <a:xfrm>
            <a:off x="1295400" y="2474976"/>
            <a:ext cx="9677399" cy="3400892"/>
          </a:xfrm>
        </p:spPr>
        <p:txBody>
          <a:bodyPr>
            <a:normAutofit/>
          </a:bodyPr>
          <a:lstStyle/>
          <a:p>
            <a:pPr algn="just"/>
            <a:r>
              <a:rPr lang="en-US" dirty="0" smtClean="0">
                <a:solidFill>
                  <a:schemeClr val="tx1"/>
                </a:solidFill>
              </a:rPr>
              <a:t>Classical - ancient Indian medicine was created and developed in the period from the arrival of the Aryan tribes from the north to the confluence of the Indus and the Ganges (around the 15th century BC) until the Saracen conquests (around the 1st century BC) when mixed with Greco-Arabic medicine.</a:t>
            </a:r>
            <a:endParaRPr lang="ru-RU" dirty="0">
              <a:solidFill>
                <a:schemeClr val="tx1"/>
              </a:solidFill>
            </a:endParaRPr>
          </a:p>
        </p:txBody>
      </p:sp>
    </p:spTree>
    <p:extLst>
      <p:ext uri="{BB962C8B-B14F-4D97-AF65-F5344CB8AC3E}">
        <p14:creationId xmlns:p14="http://schemas.microsoft.com/office/powerpoint/2010/main" val="3680966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solidFill>
                  <a:schemeClr val="tx1"/>
                </a:solidFill>
              </a:rPr>
              <a:t>The third period dates back to 600 B.C. </a:t>
            </a:r>
          </a:p>
          <a:p>
            <a:pPr algn="just"/>
            <a:r>
              <a:rPr lang="en-US" dirty="0" smtClean="0">
                <a:solidFill>
                  <a:schemeClr val="tx1"/>
                </a:solidFill>
              </a:rPr>
              <a:t>It is the Buddhist period.</a:t>
            </a:r>
          </a:p>
          <a:p>
            <a:pPr algn="just"/>
            <a:r>
              <a:rPr lang="en-US" dirty="0" smtClean="0">
                <a:solidFill>
                  <a:schemeClr val="tx1"/>
                </a:solidFill>
              </a:rPr>
              <a:t>Then </a:t>
            </a:r>
            <a:r>
              <a:rPr lang="en-US" dirty="0" err="1" smtClean="0">
                <a:solidFill>
                  <a:schemeClr val="tx1"/>
                </a:solidFill>
              </a:rPr>
              <a:t>Atreya</a:t>
            </a:r>
            <a:r>
              <a:rPr lang="en-US" dirty="0" smtClean="0">
                <a:solidFill>
                  <a:schemeClr val="tx1"/>
                </a:solidFill>
              </a:rPr>
              <a:t> (who wrote the first book on internal diseases) and </a:t>
            </a:r>
            <a:r>
              <a:rPr lang="en-US" dirty="0" err="1" smtClean="0">
                <a:solidFill>
                  <a:schemeClr val="tx1"/>
                </a:solidFill>
              </a:rPr>
              <a:t>Nagarjuna</a:t>
            </a:r>
            <a:r>
              <a:rPr lang="en-US" dirty="0" smtClean="0">
                <a:solidFill>
                  <a:schemeClr val="tx1"/>
                </a:solidFill>
              </a:rPr>
              <a:t> stand out.</a:t>
            </a:r>
          </a:p>
          <a:p>
            <a:pPr algn="just"/>
            <a:r>
              <a:rPr lang="en-US" dirty="0" smtClean="0">
                <a:solidFill>
                  <a:schemeClr val="tx1"/>
                </a:solidFill>
              </a:rPr>
              <a:t>From that era comes the so-called </a:t>
            </a:r>
            <a:r>
              <a:rPr lang="en-US" dirty="0" err="1" smtClean="0">
                <a:solidFill>
                  <a:schemeClr val="tx1"/>
                </a:solidFill>
              </a:rPr>
              <a:t>Browoer's</a:t>
            </a:r>
            <a:r>
              <a:rPr lang="en-US" dirty="0" smtClean="0">
                <a:solidFill>
                  <a:schemeClr val="tx1"/>
                </a:solidFill>
              </a:rPr>
              <a:t> manuscript, which he found in Turkestan in 1890. researcher </a:t>
            </a:r>
            <a:r>
              <a:rPr lang="en-US" dirty="0" err="1" smtClean="0">
                <a:solidFill>
                  <a:schemeClr val="tx1"/>
                </a:solidFill>
              </a:rPr>
              <a:t>Browoer</a:t>
            </a:r>
            <a:r>
              <a:rPr lang="en-US" dirty="0" smtClean="0">
                <a:solidFill>
                  <a:schemeClr val="tx1"/>
                </a:solidFill>
              </a:rPr>
              <a:t>. It is thought to have been written by Buddhist priests in Kashmir between the 2nd and 4th centuries AD.  It has a lot of information about medicines.</a:t>
            </a:r>
            <a:endParaRPr lang="en-US" dirty="0">
              <a:solidFill>
                <a:schemeClr val="tx1"/>
              </a:solidFill>
            </a:endParaRPr>
          </a:p>
        </p:txBody>
      </p:sp>
      <p:sp>
        <p:nvSpPr>
          <p:cNvPr id="4" name="Rectangle 2"/>
          <p:cNvSpPr>
            <a:spLocks noGrp="1" noChangeArrowheads="1"/>
          </p:cNvSpPr>
          <p:nvPr>
            <p:ph type="title"/>
          </p:nvPr>
        </p:nvSpPr>
        <p:spPr bwMode="auto"/>
        <p:txBody>
          <a:bodyPr wrap="square" numCol="1" anchorCtr="0" compatLnSpc="1">
            <a:prstTxWarp prst="textNoShape">
              <a:avLst/>
            </a:prstTxWarp>
            <a:noAutofit/>
          </a:bodyPr>
          <a:lstStyle/>
          <a:p>
            <a:r>
              <a:rPr lang="en-US" sz="4000" dirty="0" smtClean="0"/>
              <a:t>ANCIENT INDIAN MEDICINE - the </a:t>
            </a:r>
            <a:r>
              <a:rPr lang="en-US" sz="4000" dirty="0"/>
              <a:t>third </a:t>
            </a:r>
            <a:r>
              <a:rPr lang="en-US" sz="4000" dirty="0" smtClean="0"/>
              <a:t>period</a:t>
            </a:r>
            <a:endParaRPr lang="en-US" sz="40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val="39100540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609600" indent="-609600">
              <a:buFont typeface="Wingdings" pitchFamily="2" charset="2"/>
              <a:buChar char="§"/>
              <a:defRPr/>
            </a:pPr>
            <a:r>
              <a:rPr lang="en-US" dirty="0" smtClean="0">
                <a:solidFill>
                  <a:schemeClr val="tx1">
                    <a:lumMod val="65000"/>
                    <a:lumOff val="35000"/>
                  </a:schemeClr>
                </a:solidFill>
                <a:latin typeface="Times New Roman" pitchFamily="18" charset="0"/>
                <a:cs typeface="Times New Roman" pitchFamily="18" charset="0"/>
              </a:rPr>
              <a:t>they know poisons and aphrodisiacs well</a:t>
            </a:r>
          </a:p>
          <a:p>
            <a:pPr marL="609600" indent="-609600">
              <a:buFont typeface="Wingdings" pitchFamily="2" charset="2"/>
              <a:buChar char="§"/>
              <a:defRPr/>
            </a:pPr>
            <a:r>
              <a:rPr lang="en-US" dirty="0" smtClean="0">
                <a:solidFill>
                  <a:schemeClr val="tx1">
                    <a:lumMod val="65000"/>
                    <a:lumOff val="35000"/>
                  </a:schemeClr>
                </a:solidFill>
                <a:latin typeface="Times New Roman" pitchFamily="18" charset="0"/>
                <a:cs typeface="Times New Roman" pitchFamily="18" charset="0"/>
              </a:rPr>
              <a:t>they especially valued mercury (syphilis)</a:t>
            </a:r>
          </a:p>
          <a:p>
            <a:pPr marL="609600" indent="-609600">
              <a:buFont typeface="Wingdings" pitchFamily="2" charset="2"/>
              <a:buChar char="§"/>
              <a:defRPr/>
            </a:pPr>
            <a:r>
              <a:rPr lang="en-US" dirty="0" smtClean="0">
                <a:solidFill>
                  <a:schemeClr val="tx1">
                    <a:lumMod val="65000"/>
                    <a:lumOff val="35000"/>
                  </a:schemeClr>
                </a:solidFill>
                <a:latin typeface="Times New Roman" pitchFamily="18" charset="0"/>
                <a:cs typeface="Times New Roman" pitchFamily="18" charset="0"/>
              </a:rPr>
              <a:t>Ancient Indian doctors were poor theorists but good practitioners, therapists and surgeons.</a:t>
            </a:r>
          </a:p>
          <a:p>
            <a:pPr marL="609600" indent="-609600">
              <a:buFont typeface="Wingdings" pitchFamily="2" charset="2"/>
              <a:buChar char="§"/>
              <a:defRPr/>
            </a:pPr>
            <a:r>
              <a:rPr lang="en-US" dirty="0" smtClean="0">
                <a:solidFill>
                  <a:schemeClr val="tx1">
                    <a:lumMod val="65000"/>
                    <a:lumOff val="35000"/>
                  </a:schemeClr>
                </a:solidFill>
                <a:latin typeface="Times New Roman" pitchFamily="18" charset="0"/>
                <a:cs typeface="Times New Roman" pitchFamily="18" charset="0"/>
              </a:rPr>
              <a:t>anatomical knowledge scarce</a:t>
            </a:r>
          </a:p>
          <a:p>
            <a:pPr marL="609600" indent="-609600">
              <a:buFont typeface="Wingdings" pitchFamily="2" charset="2"/>
              <a:buChar char="§"/>
              <a:defRPr/>
            </a:pPr>
            <a:r>
              <a:rPr lang="en-US" dirty="0" smtClean="0">
                <a:solidFill>
                  <a:schemeClr val="tx1">
                    <a:lumMod val="65000"/>
                    <a:lumOff val="35000"/>
                  </a:schemeClr>
                </a:solidFill>
                <a:latin typeface="Times New Roman" pitchFamily="18" charset="0"/>
                <a:cs typeface="Times New Roman" pitchFamily="18" charset="0"/>
              </a:rPr>
              <a:t>they did not dissect the corpses</a:t>
            </a:r>
            <a:endParaRPr lang="en-US" dirty="0"/>
          </a:p>
        </p:txBody>
      </p:sp>
      <p:sp>
        <p:nvSpPr>
          <p:cNvPr id="4" name="Rectangle 2"/>
          <p:cNvSpPr>
            <a:spLocks noGrp="1" noChangeArrowheads="1"/>
          </p:cNvSpPr>
          <p:nvPr>
            <p:ph type="title"/>
          </p:nvPr>
        </p:nvSpPr>
        <p:spPr bwMode="auto"/>
        <p:txBody>
          <a:bodyPr wrap="square" numCol="1" anchorCtr="0" compatLnSpc="1">
            <a:prstTxWarp prst="textNoShape">
              <a:avLst/>
            </a:prstTxWarp>
            <a:noAutofit/>
          </a:bodyPr>
          <a:lstStyle/>
          <a:p>
            <a:r>
              <a:rPr lang="en-US" sz="4000" dirty="0" smtClean="0"/>
              <a:t>ANCIENT INDIAN MEDICINE - the </a:t>
            </a:r>
            <a:r>
              <a:rPr lang="en-US" sz="4000" dirty="0"/>
              <a:t>third </a:t>
            </a:r>
            <a:r>
              <a:rPr lang="en-US" sz="4000" dirty="0" smtClean="0"/>
              <a:t>period</a:t>
            </a:r>
            <a:endParaRPr lang="en-US" sz="40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val="3265219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5211" y="2481943"/>
            <a:ext cx="10293532" cy="3474720"/>
          </a:xfrm>
        </p:spPr>
        <p:txBody>
          <a:bodyPr>
            <a:normAutofit fontScale="92500"/>
          </a:bodyPr>
          <a:lstStyle/>
          <a:p>
            <a:pPr marL="0" indent="0" algn="just"/>
            <a:r>
              <a:rPr lang="en-US" dirty="0" smtClean="0"/>
              <a:t>They believe that the number of internal organs has a sacred number that is predetermined:</a:t>
            </a:r>
          </a:p>
          <a:p>
            <a:pPr marL="457200" lvl="1" indent="0" algn="just"/>
            <a:r>
              <a:rPr lang="en-US" sz="2400" dirty="0" smtClean="0"/>
              <a:t>7 leather</a:t>
            </a:r>
          </a:p>
          <a:p>
            <a:pPr marL="457200" lvl="1" indent="0" algn="just"/>
            <a:r>
              <a:rPr lang="en-US" sz="2400" dirty="0" smtClean="0"/>
              <a:t>7 segments</a:t>
            </a:r>
          </a:p>
          <a:p>
            <a:pPr marL="457200" lvl="1" indent="0" algn="just"/>
            <a:r>
              <a:rPr lang="en-US" sz="2400" dirty="0" smtClean="0"/>
              <a:t>7 elements</a:t>
            </a:r>
          </a:p>
          <a:p>
            <a:pPr marL="457200" lvl="1" indent="0" algn="just"/>
            <a:r>
              <a:rPr lang="en-US" sz="2400" dirty="0" smtClean="0"/>
              <a:t>7 seats of individual bodies</a:t>
            </a:r>
          </a:p>
          <a:p>
            <a:pPr marL="457200" lvl="1" indent="0" algn="just"/>
            <a:r>
              <a:rPr lang="en-US" sz="2400" dirty="0" smtClean="0"/>
              <a:t>70 blood vessels</a:t>
            </a:r>
          </a:p>
          <a:p>
            <a:pPr marL="457200" lvl="1" indent="0" algn="just"/>
            <a:r>
              <a:rPr lang="en-US" sz="2400" dirty="0" smtClean="0"/>
              <a:t>500 muscles in men and 490 in women</a:t>
            </a:r>
            <a:r>
              <a:rPr lang="ru-RU" sz="2400" dirty="0"/>
              <a:t>		</a:t>
            </a:r>
          </a:p>
          <a:p>
            <a:pPr lvl="1"/>
            <a:endParaRPr lang="en-US" sz="2400" dirty="0"/>
          </a:p>
        </p:txBody>
      </p:sp>
    </p:spTree>
    <p:extLst>
      <p:ext uri="{BB962C8B-B14F-4D97-AF65-F5344CB8AC3E}">
        <p14:creationId xmlns:p14="http://schemas.microsoft.com/office/powerpoint/2010/main" val="18501032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90 tendons</a:t>
            </a:r>
          </a:p>
          <a:p>
            <a:r>
              <a:rPr lang="en-US" dirty="0" smtClean="0"/>
              <a:t>300 bones</a:t>
            </a:r>
          </a:p>
          <a:p>
            <a:r>
              <a:rPr lang="en-US" dirty="0" smtClean="0"/>
              <a:t>210 joints</a:t>
            </a:r>
          </a:p>
          <a:p>
            <a:r>
              <a:rPr lang="en-US" dirty="0" smtClean="0"/>
              <a:t>107 points that are deadly</a:t>
            </a:r>
          </a:p>
          <a:p>
            <a:r>
              <a:rPr lang="en-US" dirty="0" smtClean="0"/>
              <a:t>24 nerves coming out of the navel</a:t>
            </a:r>
          </a:p>
          <a:p>
            <a:r>
              <a:rPr lang="en-US" dirty="0" smtClean="0"/>
              <a:t>3 body fluids</a:t>
            </a:r>
          </a:p>
          <a:p>
            <a:r>
              <a:rPr lang="en-US" dirty="0" smtClean="0"/>
              <a:t>3 secretions and</a:t>
            </a:r>
          </a:p>
          <a:p>
            <a:r>
              <a:rPr lang="en-US" dirty="0" smtClean="0"/>
              <a:t>9 sensory organs</a:t>
            </a:r>
            <a:endParaRPr lang="en-US" dirty="0"/>
          </a:p>
        </p:txBody>
      </p:sp>
    </p:spTree>
    <p:extLst>
      <p:ext uri="{BB962C8B-B14F-4D97-AF65-F5344CB8AC3E}">
        <p14:creationId xmlns:p14="http://schemas.microsoft.com/office/powerpoint/2010/main" val="2224486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smtClean="0">
                <a:solidFill>
                  <a:schemeClr val="tx1"/>
                </a:solidFill>
              </a:rPr>
              <a:t>the interpretation of anatomy and physiology is full of prejudices</a:t>
            </a:r>
          </a:p>
          <a:p>
            <a:r>
              <a:rPr lang="en-US" sz="3200" dirty="0" smtClean="0">
                <a:solidFill>
                  <a:schemeClr val="tx1"/>
                </a:solidFill>
              </a:rPr>
              <a:t>all life functions are governed by: air, bile and mucus</a:t>
            </a:r>
          </a:p>
          <a:p>
            <a:r>
              <a:rPr lang="en-US" sz="3200" dirty="0" smtClean="0">
                <a:solidFill>
                  <a:schemeClr val="tx1"/>
                </a:solidFill>
              </a:rPr>
              <a:t>these three elements form 7 ingredients: lymph, flesh, blood, fat, bone, brain marrow and seed</a:t>
            </a:r>
            <a:endParaRPr lang="en-US" sz="3200" dirty="0">
              <a:solidFill>
                <a:schemeClr val="tx1"/>
              </a:solidFill>
            </a:endParaRPr>
          </a:p>
        </p:txBody>
      </p:sp>
      <p:sp>
        <p:nvSpPr>
          <p:cNvPr id="4" name="Rectangle 2"/>
          <p:cNvSpPr>
            <a:spLocks noGrp="1" noChangeArrowheads="1"/>
          </p:cNvSpPr>
          <p:nvPr>
            <p:ph type="title"/>
          </p:nvPr>
        </p:nvSpPr>
        <p:spPr bwMode="auto"/>
        <p:txBody>
          <a:bodyPr wrap="square" numCol="1" anchorCtr="0" compatLnSpc="1">
            <a:prstTxWarp prst="textNoShape">
              <a:avLst/>
            </a:prstTxWarp>
            <a:noAutofit/>
          </a:bodyPr>
          <a:lstStyle/>
          <a:p>
            <a:r>
              <a:rPr lang="en-US" sz="4000" dirty="0" smtClean="0"/>
              <a:t>ANCIENT INDIAN MEDICINE - the </a:t>
            </a:r>
            <a:r>
              <a:rPr lang="en-US" sz="4000" dirty="0"/>
              <a:t>third </a:t>
            </a:r>
            <a:r>
              <a:rPr lang="en-US" sz="4000" dirty="0" smtClean="0"/>
              <a:t>period</a:t>
            </a:r>
            <a:endParaRPr lang="en-US" sz="40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val="2933835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solidFill>
                  <a:schemeClr val="tx1"/>
                </a:solidFill>
              </a:rPr>
              <a:t>The normal ratio of these ingredients gives health, and their disorder leads to disease.</a:t>
            </a:r>
          </a:p>
          <a:p>
            <a:r>
              <a:rPr lang="en-US" dirty="0" smtClean="0">
                <a:solidFill>
                  <a:schemeClr val="tx1"/>
                </a:solidFill>
              </a:rPr>
              <a:t>They used their sense of smell and taste and knew their pulse.</a:t>
            </a:r>
          </a:p>
          <a:p>
            <a:r>
              <a:rPr lang="en-US" dirty="0" smtClean="0">
                <a:solidFill>
                  <a:schemeClr val="tx1"/>
                </a:solidFill>
              </a:rPr>
              <a:t>Diagnostics (relatively developed):</a:t>
            </a:r>
          </a:p>
          <a:p>
            <a:pPr lvl="1"/>
            <a:r>
              <a:rPr lang="en-US" dirty="0" smtClean="0">
                <a:solidFill>
                  <a:schemeClr val="tx1"/>
                </a:solidFill>
              </a:rPr>
              <a:t>- inspection</a:t>
            </a:r>
          </a:p>
          <a:p>
            <a:pPr lvl="1"/>
            <a:r>
              <a:rPr lang="en-US" dirty="0" smtClean="0">
                <a:solidFill>
                  <a:schemeClr val="tx1"/>
                </a:solidFill>
              </a:rPr>
              <a:t>-palpation of diseased parts</a:t>
            </a:r>
          </a:p>
          <a:p>
            <a:pPr lvl="1"/>
            <a:r>
              <a:rPr lang="en-US" dirty="0" smtClean="0">
                <a:solidFill>
                  <a:schemeClr val="tx1"/>
                </a:solidFill>
              </a:rPr>
              <a:t>-auscultation using ear tubes</a:t>
            </a:r>
            <a:endParaRPr lang="ru-RU" dirty="0" smtClean="0">
              <a:solidFill>
                <a:schemeClr val="tx1"/>
              </a:solidFill>
            </a:endParaRPr>
          </a:p>
        </p:txBody>
      </p:sp>
      <p:sp>
        <p:nvSpPr>
          <p:cNvPr id="4" name="Rectangle 2"/>
          <p:cNvSpPr>
            <a:spLocks noGrp="1" noChangeArrowheads="1"/>
          </p:cNvSpPr>
          <p:nvPr>
            <p:ph type="title"/>
          </p:nvPr>
        </p:nvSpPr>
        <p:spPr bwMode="auto"/>
        <p:txBody>
          <a:bodyPr wrap="square" numCol="1" anchorCtr="0" compatLnSpc="1">
            <a:prstTxWarp prst="textNoShape">
              <a:avLst/>
            </a:prstTxWarp>
            <a:noAutofit/>
          </a:bodyPr>
          <a:lstStyle/>
          <a:p>
            <a:r>
              <a:rPr lang="en-US" sz="4000" dirty="0" smtClean="0"/>
              <a:t>ANCIENT INDIAN MEDICINE - the </a:t>
            </a:r>
            <a:r>
              <a:rPr lang="en-US" sz="4000" dirty="0"/>
              <a:t>third </a:t>
            </a:r>
            <a:r>
              <a:rPr lang="en-US" sz="4000" dirty="0" smtClean="0"/>
              <a:t>period</a:t>
            </a:r>
            <a:endParaRPr lang="en-US" sz="4000" dirty="0" smtClean="0">
              <a:solidFill>
                <a:schemeClr val="tx1"/>
              </a:solidFill>
              <a:effectLst/>
              <a:latin typeface="+mn-lt"/>
              <a:cs typeface="Times New Roman" pitchFamily="18" charset="0"/>
            </a:endParaRPr>
          </a:p>
        </p:txBody>
      </p:sp>
    </p:spTree>
    <p:extLst>
      <p:ext uri="{BB962C8B-B14F-4D97-AF65-F5344CB8AC3E}">
        <p14:creationId xmlns:p14="http://schemas.microsoft.com/office/powerpoint/2010/main" val="1166773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2000" dirty="0" smtClean="0"/>
              <a:t>The first hospitals in the history of mankind were created in India (5th century BC)</a:t>
            </a:r>
          </a:p>
          <a:p>
            <a:r>
              <a:rPr lang="en-US" sz="2000" dirty="0" smtClean="0"/>
              <a:t>SURGERY:</a:t>
            </a:r>
          </a:p>
          <a:p>
            <a:pPr lvl="1"/>
            <a:r>
              <a:rPr lang="en-US" sz="1600" dirty="0" smtClean="0"/>
              <a:t>LETTING BLOOD</a:t>
            </a:r>
          </a:p>
          <a:p>
            <a:pPr lvl="1"/>
            <a:r>
              <a:rPr lang="en-US" sz="1600" dirty="0" smtClean="0"/>
              <a:t>ABSCES INCISIONS</a:t>
            </a:r>
          </a:p>
          <a:p>
            <a:pPr lvl="1"/>
            <a:r>
              <a:rPr lang="en-US" sz="1600" dirty="0" smtClean="0"/>
              <a:t>HERNIA OPERATION</a:t>
            </a:r>
          </a:p>
          <a:p>
            <a:pPr lvl="1"/>
            <a:r>
              <a:rPr lang="en-US" sz="1600" dirty="0" smtClean="0"/>
              <a:t>LAPARATOMY</a:t>
            </a:r>
          </a:p>
          <a:p>
            <a:pPr lvl="1"/>
            <a:r>
              <a:rPr lang="en-US" sz="1600" dirty="0" smtClean="0"/>
              <a:t>CATARACT OPERATION</a:t>
            </a:r>
          </a:p>
          <a:p>
            <a:pPr lvl="1"/>
            <a:r>
              <a:rPr lang="en-US" sz="1600" dirty="0" smtClean="0"/>
              <a:t>THEY USED MAGNETS FORREMOVAL OF METAL FILING FROM THE EYE</a:t>
            </a:r>
            <a:endParaRPr lang="en-US" sz="1600" dirty="0"/>
          </a:p>
        </p:txBody>
      </p:sp>
    </p:spTree>
    <p:extLst>
      <p:ext uri="{BB962C8B-B14F-4D97-AF65-F5344CB8AC3E}">
        <p14:creationId xmlns:p14="http://schemas.microsoft.com/office/powerpoint/2010/main" val="2142664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according to some authors, Indian doctors were the first to perform abdominal surgery</a:t>
            </a:r>
          </a:p>
          <a:p>
            <a:r>
              <a:rPr lang="en-US" dirty="0" smtClean="0"/>
              <a:t>during operations the wounds were sewed with ant heads</a:t>
            </a:r>
          </a:p>
          <a:p>
            <a:r>
              <a:rPr lang="en-US" dirty="0" smtClean="0"/>
              <a:t>they especially developed ophthalmology (they knew about 70 eye diseases)</a:t>
            </a:r>
          </a:p>
          <a:p>
            <a:r>
              <a:rPr lang="en-US" dirty="0" smtClean="0"/>
              <a:t>they were the first to introduce cataract (cataract) </a:t>
            </a:r>
            <a:r>
              <a:rPr lang="en-US" dirty="0" err="1" smtClean="0"/>
              <a:t>reclination</a:t>
            </a:r>
            <a:endParaRPr lang="en-US" dirty="0" smtClean="0"/>
          </a:p>
          <a:p>
            <a:r>
              <a:rPr lang="en-US" dirty="0" smtClean="0"/>
              <a:t>they performed a c-section on a dead woman</a:t>
            </a:r>
          </a:p>
        </p:txBody>
      </p:sp>
    </p:spTree>
    <p:extLst>
      <p:ext uri="{BB962C8B-B14F-4D97-AF65-F5344CB8AC3E}">
        <p14:creationId xmlns:p14="http://schemas.microsoft.com/office/powerpoint/2010/main" val="26038010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966652" y="2364377"/>
            <a:ext cx="10215154" cy="3618411"/>
          </a:xfrm>
        </p:spPr>
        <p:txBody>
          <a:bodyPr>
            <a:noAutofit/>
          </a:bodyPr>
          <a:lstStyle/>
          <a:p>
            <a:r>
              <a:rPr lang="en-US" sz="2000" dirty="0" smtClean="0"/>
              <a:t>hygiene activities were not at a high level:</a:t>
            </a:r>
          </a:p>
          <a:p>
            <a:r>
              <a:rPr lang="en-US" sz="2000" dirty="0" smtClean="0"/>
              <a:t>people bathed in the unclean holy river</a:t>
            </a:r>
          </a:p>
          <a:p>
            <a:r>
              <a:rPr lang="en-US" sz="2000" dirty="0" smtClean="0"/>
              <a:t>cleaning was done with cow's urine...</a:t>
            </a:r>
          </a:p>
          <a:p>
            <a:r>
              <a:rPr lang="en-US" sz="2000" dirty="0" smtClean="0"/>
              <a:t>doctors emphasized:</a:t>
            </a:r>
          </a:p>
          <a:p>
            <a:r>
              <a:rPr lang="en-US" sz="2000" dirty="0" smtClean="0"/>
              <a:t>the importance of body hygiene</a:t>
            </a:r>
          </a:p>
          <a:p>
            <a:r>
              <a:rPr lang="en-US" sz="2000" dirty="0" smtClean="0"/>
              <a:t>homes</a:t>
            </a:r>
          </a:p>
          <a:p>
            <a:r>
              <a:rPr lang="en-US" sz="2000" dirty="0" smtClean="0"/>
              <a:t>teeth care</a:t>
            </a:r>
          </a:p>
          <a:p>
            <a:r>
              <a:rPr lang="en-US" sz="2000" dirty="0" smtClean="0"/>
              <a:t>dietetics</a:t>
            </a:r>
          </a:p>
          <a:p>
            <a:r>
              <a:rPr lang="en-US" sz="2000" dirty="0" smtClean="0"/>
              <a:t>especially patient nutrition</a:t>
            </a:r>
            <a:endParaRPr lang="en-US" sz="2000" dirty="0"/>
          </a:p>
        </p:txBody>
      </p:sp>
    </p:spTree>
    <p:extLst>
      <p:ext uri="{BB962C8B-B14F-4D97-AF65-F5344CB8AC3E}">
        <p14:creationId xmlns:p14="http://schemas.microsoft.com/office/powerpoint/2010/main" val="1526075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err="1" smtClean="0"/>
              <a:t>Harishchandra</a:t>
            </a:r>
            <a:r>
              <a:rPr lang="en-US" dirty="0" smtClean="0"/>
              <a:t> wrote: “Oman, a warm bath, fresh milk, a young girl, and a moderate use of food, benefit your health“</a:t>
            </a:r>
          </a:p>
          <a:p>
            <a:r>
              <a:rPr lang="en-US" dirty="0" smtClean="0"/>
              <a:t>India had educated doctors:</a:t>
            </a:r>
          </a:p>
          <a:p>
            <a:r>
              <a:rPr lang="en-US" dirty="0" smtClean="0"/>
              <a:t>they started studies at 12 and finished at 18</a:t>
            </a:r>
          </a:p>
          <a:p>
            <a:r>
              <a:rPr lang="en-US" dirty="0" smtClean="0"/>
              <a:t>the strong influence of religion prevented the penetration of rational medical theories </a:t>
            </a:r>
          </a:p>
          <a:p>
            <a:r>
              <a:rPr lang="en-US" dirty="0" smtClean="0"/>
              <a:t>therefore, their theoretical knowledge lags behind the practical</a:t>
            </a:r>
            <a:endParaRPr lang="ru-RU" dirty="0" smtClean="0"/>
          </a:p>
          <a:p>
            <a:endParaRPr lang="en-US" dirty="0"/>
          </a:p>
        </p:txBody>
      </p:sp>
    </p:spTree>
    <p:extLst>
      <p:ext uri="{BB962C8B-B14F-4D97-AF65-F5344CB8AC3E}">
        <p14:creationId xmlns:p14="http://schemas.microsoft.com/office/powerpoint/2010/main" val="329970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846" y="1188720"/>
            <a:ext cx="9669559" cy="4870028"/>
          </a:xfrm>
        </p:spPr>
        <p:txBody>
          <a:bodyPr>
            <a:normAutofit/>
          </a:bodyPr>
          <a:lstStyle/>
          <a:p>
            <a:pPr algn="just"/>
            <a:r>
              <a:rPr lang="en-US" dirty="0" smtClean="0"/>
              <a:t>According to the Vedas, diseases are demons; which should be driven away by a magical ritual, but at the same time in the Vedas, there are also very understandable hygiene regulations.</a:t>
            </a:r>
          </a:p>
          <a:p>
            <a:pPr algn="just"/>
            <a:r>
              <a:rPr lang="en-US" dirty="0" smtClean="0"/>
              <a:t>In the 11th century B.C. priests leave medicine and it is practiced by "ordinary people".</a:t>
            </a:r>
          </a:p>
          <a:p>
            <a:pPr algn="just"/>
            <a:r>
              <a:rPr lang="en-US" dirty="0" smtClean="0"/>
              <a:t>In India, scientific medicine is created, which in the earliest phase is characterized above all by the law of purity, while the treatment of diseases is of lesser importance, but such laws were also important for medicine. Mandatory washing of hands before and after eating, after touching dead bodies, impure objects and impure parts of the body is propagated, women must bathe after menstruation and after childbirth, eating certain foods is prohibited, and alcohol is strictly prohibited.</a:t>
            </a:r>
            <a:endParaRPr lang="en-US" dirty="0"/>
          </a:p>
        </p:txBody>
      </p:sp>
    </p:spTree>
    <p:extLst>
      <p:ext uri="{BB962C8B-B14F-4D97-AF65-F5344CB8AC3E}">
        <p14:creationId xmlns:p14="http://schemas.microsoft.com/office/powerpoint/2010/main" val="18302685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Ancient Chinese medicine</a:t>
            </a:r>
            <a:endParaRPr lang="en-US" sz="4800" dirty="0"/>
          </a:p>
        </p:txBody>
      </p:sp>
      <p:sp>
        <p:nvSpPr>
          <p:cNvPr id="3" name="Content Placeholder 2"/>
          <p:cNvSpPr>
            <a:spLocks noGrp="1"/>
          </p:cNvSpPr>
          <p:nvPr>
            <p:ph idx="1"/>
          </p:nvPr>
        </p:nvSpPr>
        <p:spPr/>
        <p:txBody>
          <a:bodyPr/>
          <a:lstStyle/>
          <a:p>
            <a:pPr algn="just"/>
            <a:r>
              <a:rPr lang="en-US" dirty="0" smtClean="0"/>
              <a:t>Ancient Chinese medicine originates in China around 3000 B.C. with a slightly greater influence of Indian medicine after the penetration and introduction of Buddhism.</a:t>
            </a:r>
          </a:p>
          <a:p>
            <a:pPr algn="just"/>
            <a:r>
              <a:rPr lang="en-US" dirty="0" smtClean="0"/>
              <a:t> Chinese historians claim that the founder of medicine is the legendary Emperor Huang-Ti (c. 2500 BC) who wrote (or commissioned the writing of) the </a:t>
            </a:r>
            <a:r>
              <a:rPr lang="en-US" dirty="0" err="1" smtClean="0"/>
              <a:t>Nei</a:t>
            </a:r>
            <a:r>
              <a:rPr lang="en-US" dirty="0" smtClean="0"/>
              <a:t>-King (Code of Medicine), the oldest Chinese written medical work.</a:t>
            </a:r>
            <a:endParaRPr lang="en-US" dirty="0"/>
          </a:p>
        </p:txBody>
      </p:sp>
    </p:spTree>
    <p:extLst>
      <p:ext uri="{BB962C8B-B14F-4D97-AF65-F5344CB8AC3E}">
        <p14:creationId xmlns:p14="http://schemas.microsoft.com/office/powerpoint/2010/main" val="10919617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6834" y="849086"/>
            <a:ext cx="10528663" cy="5251268"/>
          </a:xfrm>
        </p:spPr>
        <p:txBody>
          <a:bodyPr>
            <a:normAutofit lnSpcReduction="10000"/>
          </a:bodyPr>
          <a:lstStyle/>
          <a:p>
            <a:pPr algn="just"/>
            <a:r>
              <a:rPr lang="en-US" dirty="0" smtClean="0"/>
              <a:t>Ancient Chinese medicine is at a very high level of development, although their medical theory is sometimes full of philosophical speculations of faith that are often meaningless.</a:t>
            </a:r>
          </a:p>
          <a:p>
            <a:pPr algn="just"/>
            <a:r>
              <a:rPr lang="en-US" dirty="0" smtClean="0"/>
              <a:t>The fundamental idea of that medicine is the Chinese belief in the existence of unity between the microcosm and the macrocosm and the maintenance of health through the struggle of two natural principles of the human organism; of the male principle "yang" and the female "yin".</a:t>
            </a:r>
          </a:p>
          <a:p>
            <a:pPr algn="just"/>
            <a:r>
              <a:rPr lang="en-US" dirty="0" smtClean="0"/>
              <a:t>According to them, if "yang" predominates, it is a sign of health, and when "yin" predominates, it means the existence of a disease.</a:t>
            </a:r>
          </a:p>
          <a:p>
            <a:pPr algn="just"/>
            <a:r>
              <a:rPr lang="en-US" dirty="0" smtClean="0"/>
              <a:t>Chinese anatomy follows the same principles as the rest of the medicine of the world - the liver is the mother of the heart, the kidney is the enemy of the heart, etc., which suggests that Chinese doctors were well aware of the complex relationships between organs and their fluids. Although we often come across incompletely understandable anatomical descriptions of the human body.</a:t>
            </a:r>
            <a:endParaRPr lang="en-US" dirty="0"/>
          </a:p>
        </p:txBody>
      </p:sp>
    </p:spTree>
    <p:extLst>
      <p:ext uri="{BB962C8B-B14F-4D97-AF65-F5344CB8AC3E}">
        <p14:creationId xmlns:p14="http://schemas.microsoft.com/office/powerpoint/2010/main" val="37661893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Chinese doctors divide the body into:</a:t>
            </a:r>
          </a:p>
          <a:p>
            <a:pPr marL="0" indent="0"/>
            <a:r>
              <a:rPr lang="en-US" dirty="0" smtClean="0"/>
              <a:t>five major organs (heart, lungs, kidneys, liver and spleen)</a:t>
            </a:r>
          </a:p>
          <a:p>
            <a:pPr marL="0" indent="0"/>
            <a:r>
              <a:rPr lang="en-US" dirty="0" smtClean="0"/>
              <a:t>five secondary organs,</a:t>
            </a:r>
          </a:p>
          <a:p>
            <a:pPr marL="0" indent="0"/>
            <a:r>
              <a:rPr lang="en-US" dirty="0" smtClean="0"/>
              <a:t>sympathies and antipathies between organs,</a:t>
            </a:r>
          </a:p>
          <a:p>
            <a:pPr marL="0" indent="0"/>
            <a:r>
              <a:rPr lang="en-US" dirty="0" smtClean="0"/>
              <a:t>the circulation of the two polar principles and the life breath (</a:t>
            </a:r>
            <a:r>
              <a:rPr lang="en-US" dirty="0" err="1" smtClean="0"/>
              <a:t>K‘i</a:t>
            </a:r>
            <a:r>
              <a:rPr lang="en-US" dirty="0" smtClean="0"/>
              <a:t>) in a special system of conducting channels.</a:t>
            </a:r>
            <a:endParaRPr lang="en-US" dirty="0"/>
          </a:p>
        </p:txBody>
      </p:sp>
    </p:spTree>
    <p:extLst>
      <p:ext uri="{BB962C8B-B14F-4D97-AF65-F5344CB8AC3E}">
        <p14:creationId xmlns:p14="http://schemas.microsoft.com/office/powerpoint/2010/main" val="13709140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6469" y="1136469"/>
            <a:ext cx="9760128" cy="4739399"/>
          </a:xfrm>
        </p:spPr>
        <p:txBody>
          <a:bodyPr>
            <a:normAutofit/>
          </a:bodyPr>
          <a:lstStyle/>
          <a:p>
            <a:pPr algn="just"/>
            <a:r>
              <a:rPr lang="en-US" dirty="0" smtClean="0"/>
              <a:t>The speculative nature of Chinese anatomy is reflected in those channels, which they claimed did not exist in the body, and at the same time they wrote and discussed about organs in the body that did not exist at all.</a:t>
            </a:r>
          </a:p>
          <a:p>
            <a:pPr algn="just"/>
            <a:r>
              <a:rPr lang="en-US" dirty="0" smtClean="0"/>
              <a:t>The Chinese also attach great importance to </a:t>
            </a:r>
            <a:r>
              <a:rPr lang="en-US" dirty="0" err="1" smtClean="0"/>
              <a:t>pneuma</a:t>
            </a:r>
            <a:r>
              <a:rPr lang="en-US" dirty="0" smtClean="0"/>
              <a:t>, so acupuncture will also be developed from there as a method of treatment during which numerous punctures create small holes in the body and "channels" through which unhealthy air is released from it.</a:t>
            </a:r>
          </a:p>
          <a:p>
            <a:pPr algn="just"/>
            <a:r>
              <a:rPr lang="en-US" dirty="0" smtClean="0"/>
              <a:t>For Chinese doctors, it is of great importance to use the pulse, tongue, skin, secretions in the diagnosis of diseases. They determined the pulse at 11 different places on the body, and they also knew about 200 different manifestations of the pulse wave.</a:t>
            </a:r>
            <a:endParaRPr lang="en-US" dirty="0"/>
          </a:p>
        </p:txBody>
      </p:sp>
    </p:spTree>
    <p:extLst>
      <p:ext uri="{BB962C8B-B14F-4D97-AF65-F5344CB8AC3E}">
        <p14:creationId xmlns:p14="http://schemas.microsoft.com/office/powerpoint/2010/main" val="26124721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The Chinese also introduced </a:t>
            </a:r>
            <a:r>
              <a:rPr lang="en-US" dirty="0" err="1" smtClean="0"/>
              <a:t>variolization</a:t>
            </a:r>
            <a:r>
              <a:rPr lang="en-US" dirty="0" smtClean="0"/>
              <a:t> (a kind of vaccination) into medical practice, which was performed by soaking cotton wool with pus from the purulent vesicles of a sick person, and then putting it into the nose of a healthy person. Or they would blow the dried pus into the nose using a tape. In this way, a healthy person would overcome a milder form of the disease and gain natural immunity.</a:t>
            </a:r>
            <a:endParaRPr lang="en-US" dirty="0"/>
          </a:p>
        </p:txBody>
      </p:sp>
    </p:spTree>
    <p:extLst>
      <p:ext uri="{BB962C8B-B14F-4D97-AF65-F5344CB8AC3E}">
        <p14:creationId xmlns:p14="http://schemas.microsoft.com/office/powerpoint/2010/main" val="27631874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6650" y="1201783"/>
            <a:ext cx="10071463" cy="4820194"/>
          </a:xfrm>
        </p:spPr>
        <p:txBody>
          <a:bodyPr>
            <a:normAutofit/>
          </a:bodyPr>
          <a:lstStyle/>
          <a:p>
            <a:pPr algn="just"/>
            <a:r>
              <a:rPr lang="en-US" dirty="0" smtClean="0"/>
              <a:t>To treat syphilis, the Chinese used mercury, in harmless doses, by burning mercury ore and inhaling the resulting fumes. In the case of bleeding, they used gelatin, in the case of bone fractures, they applied extension (stretching) for better fusion of broken fragments, iron preparations for the treatment of anemia, etc.</a:t>
            </a:r>
          </a:p>
          <a:p>
            <a:pPr algn="just"/>
            <a:r>
              <a:rPr lang="en-US" dirty="0" smtClean="0"/>
              <a:t>The Chinese were among the first to introduce the use of tea to treat diseases and strengthen the body, so even today the term "Chinese tea" is often used in everyday life. In therapy, they also used massage, gymnastics, opiates, bowel cleansers, etc.</a:t>
            </a:r>
            <a:endParaRPr lang="en-US" dirty="0"/>
          </a:p>
        </p:txBody>
      </p:sp>
    </p:spTree>
    <p:extLst>
      <p:ext uri="{BB962C8B-B14F-4D97-AF65-F5344CB8AC3E}">
        <p14:creationId xmlns:p14="http://schemas.microsoft.com/office/powerpoint/2010/main" val="32247886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Arab medicine</a:t>
            </a:r>
            <a:endParaRPr lang="en-US" sz="4800" dirty="0"/>
          </a:p>
        </p:txBody>
      </p:sp>
      <p:sp>
        <p:nvSpPr>
          <p:cNvPr id="3" name="Content Placeholder 2"/>
          <p:cNvSpPr>
            <a:spLocks noGrp="1"/>
          </p:cNvSpPr>
          <p:nvPr>
            <p:ph idx="1"/>
          </p:nvPr>
        </p:nvSpPr>
        <p:spPr/>
        <p:txBody>
          <a:bodyPr/>
          <a:lstStyle/>
          <a:p>
            <a:pPr algn="just"/>
            <a:r>
              <a:rPr lang="en-US" dirty="0" smtClean="0"/>
              <a:t>The mutual influences of the Byzantine and Arab civilizations, as an interaction that was fruitful for both cultures, are well known, as well as the fact that medicine in the Arab world, partly based on the ancient Greco-Roman tradition, reached a very high level of development.</a:t>
            </a:r>
            <a:endParaRPr lang="en-US" dirty="0"/>
          </a:p>
        </p:txBody>
      </p:sp>
    </p:spTree>
    <p:extLst>
      <p:ext uri="{BB962C8B-B14F-4D97-AF65-F5344CB8AC3E}">
        <p14:creationId xmlns:p14="http://schemas.microsoft.com/office/powerpoint/2010/main" val="3372727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Modern scholars, not without some surprise, emphasize that Galen's texts, or their translations into Arabic, very quickly found their way in the Arab world. In this regard, it should be noted that there is no evidence that the Muslim conquerors destroyed the tradition of medicine that they found in Alexandria, but rather improved it.</a:t>
            </a:r>
            <a:endParaRPr lang="en-US" dirty="0"/>
          </a:p>
        </p:txBody>
      </p:sp>
    </p:spTree>
    <p:extLst>
      <p:ext uri="{BB962C8B-B14F-4D97-AF65-F5344CB8AC3E}">
        <p14:creationId xmlns:p14="http://schemas.microsoft.com/office/powerpoint/2010/main" val="41973217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That is why for this medicine, which is primarily demonic, we say that it is the main heir of the Greek medicine that the Arabs translated in the period from the 7th to the 9th century, supplemented it with their own experience and later handed it back to the West, whose medicine has since regressed.</a:t>
            </a:r>
          </a:p>
          <a:p>
            <a:pPr algn="just"/>
            <a:r>
              <a:rPr lang="en-US" dirty="0" smtClean="0"/>
              <a:t>In the earliest phase, Arab medicine goes through a </a:t>
            </a:r>
            <a:r>
              <a:rPr lang="en-US" dirty="0" err="1" smtClean="0"/>
              <a:t>demonistic</a:t>
            </a:r>
            <a:r>
              <a:rPr lang="en-US" dirty="0" smtClean="0"/>
              <a:t> phase that lasts until the appearance of Muhammad when it enters a religious and then a scientific phase and spreads in all the countries that the Arabs conquer.</a:t>
            </a:r>
            <a:endParaRPr lang="en-US" dirty="0"/>
          </a:p>
        </p:txBody>
      </p:sp>
    </p:spTree>
    <p:extLst>
      <p:ext uri="{BB962C8B-B14F-4D97-AF65-F5344CB8AC3E}">
        <p14:creationId xmlns:p14="http://schemas.microsoft.com/office/powerpoint/2010/main" val="10882771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7463" y="783771"/>
            <a:ext cx="10332719" cy="5342710"/>
          </a:xfrm>
        </p:spPr>
        <p:txBody>
          <a:bodyPr>
            <a:normAutofit/>
          </a:bodyPr>
          <a:lstStyle/>
          <a:p>
            <a:pPr algn="just"/>
            <a:r>
              <a:rPr lang="en-US" dirty="0" smtClean="0"/>
              <a:t>In the 8th century, the Arabs began to create their own works, so that in the 10th century, at the time of the greatest splendor of Arab medicine, the Persians stood out; </a:t>
            </a:r>
          </a:p>
          <a:p>
            <a:pPr algn="just"/>
            <a:r>
              <a:rPr lang="en-US" dirty="0" smtClean="0"/>
              <a:t>Razes (Abu </a:t>
            </a:r>
            <a:r>
              <a:rPr lang="en-US" dirty="0" err="1" smtClean="0"/>
              <a:t>Bakri</a:t>
            </a:r>
            <a:r>
              <a:rPr lang="en-US" dirty="0" smtClean="0"/>
              <a:t> Muhammad </a:t>
            </a:r>
            <a:r>
              <a:rPr lang="en-US" dirty="0" err="1" smtClean="0"/>
              <a:t>ibn</a:t>
            </a:r>
            <a:r>
              <a:rPr lang="en-US" dirty="0" smtClean="0"/>
              <a:t> </a:t>
            </a:r>
            <a:r>
              <a:rPr lang="en-US" dirty="0" err="1" smtClean="0"/>
              <a:t>Zakariyya</a:t>
            </a:r>
            <a:r>
              <a:rPr lang="en-US" dirty="0" smtClean="0"/>
              <a:t> al-</a:t>
            </a:r>
            <a:r>
              <a:rPr lang="en-US" dirty="0" err="1" smtClean="0"/>
              <a:t>Rasi</a:t>
            </a:r>
            <a:r>
              <a:rPr lang="en-US" dirty="0" smtClean="0"/>
              <a:t>, 850 - 933), the greatest clinician of the Middle Ages, who lived in Baghdad where he worked as a hospital administrator.</a:t>
            </a:r>
          </a:p>
          <a:p>
            <a:pPr algn="just"/>
            <a:r>
              <a:rPr lang="en-US" dirty="0" smtClean="0"/>
              <a:t>He published a medical encyclopedia of 226 parts by Greek and Arabic authors "Contents" and "</a:t>
            </a:r>
            <a:r>
              <a:rPr lang="en-US" dirty="0" err="1" smtClean="0"/>
              <a:t>Kitab</a:t>
            </a:r>
            <a:r>
              <a:rPr lang="en-US" dirty="0" smtClean="0"/>
              <a:t> al </a:t>
            </a:r>
            <a:r>
              <a:rPr lang="en-US" dirty="0" err="1" smtClean="0"/>
              <a:t>Mansuri</a:t>
            </a:r>
            <a:r>
              <a:rPr lang="en-US" dirty="0" smtClean="0"/>
              <a:t>" (The Book) a work of 10 books on cosmetics, toxicology, surgery.</a:t>
            </a:r>
          </a:p>
          <a:p>
            <a:pPr algn="just"/>
            <a:r>
              <a:rPr lang="en-US" dirty="0" smtClean="0"/>
              <a:t>Razes' most famous work is about smallpox and measles because he was the first to distinguish between them.</a:t>
            </a:r>
          </a:p>
          <a:p>
            <a:pPr algn="just"/>
            <a:r>
              <a:rPr lang="en-US" dirty="0" smtClean="0"/>
              <a:t>Razes opposes all superstitions and quackery.</a:t>
            </a:r>
            <a:endParaRPr lang="en-US" dirty="0"/>
          </a:p>
        </p:txBody>
      </p:sp>
    </p:spTree>
    <p:extLst>
      <p:ext uri="{BB962C8B-B14F-4D97-AF65-F5344CB8AC3E}">
        <p14:creationId xmlns:p14="http://schemas.microsoft.com/office/powerpoint/2010/main" val="2563537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4846" y="1175658"/>
            <a:ext cx="9681751" cy="4859382"/>
          </a:xfrm>
        </p:spPr>
        <p:txBody>
          <a:bodyPr>
            <a:normAutofit/>
          </a:bodyPr>
          <a:lstStyle/>
          <a:p>
            <a:pPr algn="just"/>
            <a:r>
              <a:rPr lang="en-US" dirty="0" smtClean="0">
                <a:solidFill>
                  <a:schemeClr val="tx1"/>
                </a:solidFill>
              </a:rPr>
              <a:t>Classical Indian medicine recorded in Sanskrit works is called </a:t>
            </a:r>
            <a:r>
              <a:rPr lang="en-US" dirty="0" err="1" smtClean="0">
                <a:solidFill>
                  <a:schemeClr val="tx1"/>
                </a:solidFill>
              </a:rPr>
              <a:t>Ayurveda</a:t>
            </a:r>
            <a:r>
              <a:rPr lang="en-US" dirty="0" smtClean="0">
                <a:solidFill>
                  <a:schemeClr val="tx1"/>
                </a:solidFill>
              </a:rPr>
              <a:t>. </a:t>
            </a:r>
            <a:r>
              <a:rPr lang="en-US" dirty="0" err="1" smtClean="0">
                <a:solidFill>
                  <a:schemeClr val="tx1"/>
                </a:solidFill>
              </a:rPr>
              <a:t>Ayurveda</a:t>
            </a:r>
            <a:r>
              <a:rPr lang="en-US" dirty="0" smtClean="0">
                <a:solidFill>
                  <a:schemeClr val="tx1"/>
                </a:solidFill>
              </a:rPr>
              <a:t> is a Sanskrit compound made up of two terms - </a:t>
            </a:r>
            <a:r>
              <a:rPr lang="en-US" dirty="0" err="1" smtClean="0">
                <a:solidFill>
                  <a:schemeClr val="tx1"/>
                </a:solidFill>
              </a:rPr>
              <a:t>Ayus</a:t>
            </a:r>
            <a:r>
              <a:rPr lang="en-US" dirty="0" smtClean="0">
                <a:solidFill>
                  <a:schemeClr val="tx1"/>
                </a:solidFill>
              </a:rPr>
              <a:t>, life, and Veda, knowledge (or knowledge of the entire scope of life).</a:t>
            </a:r>
          </a:p>
          <a:p>
            <a:pPr algn="just"/>
            <a:r>
              <a:rPr lang="en-US" dirty="0" smtClean="0">
                <a:solidFill>
                  <a:schemeClr val="tx1"/>
                </a:solidFill>
              </a:rPr>
              <a:t>That is why the understanding of health and health care, which in </a:t>
            </a:r>
            <a:r>
              <a:rPr lang="en-US" dirty="0" err="1" smtClean="0"/>
              <a:t>Ayurveda</a:t>
            </a:r>
            <a:r>
              <a:rPr lang="en-US" dirty="0" smtClean="0"/>
              <a:t> is called </a:t>
            </a:r>
            <a:r>
              <a:rPr lang="en-US" dirty="0" err="1" smtClean="0"/>
              <a:t>svasta</a:t>
            </a:r>
            <a:r>
              <a:rPr lang="en-US" dirty="0" smtClean="0"/>
              <a:t> (Sanskrit: whole), requires taking into account the whole of life. </a:t>
            </a:r>
            <a:r>
              <a:rPr lang="en-US" dirty="0" err="1" smtClean="0"/>
              <a:t>Ayurveda</a:t>
            </a:r>
            <a:r>
              <a:rPr lang="en-US" dirty="0" smtClean="0"/>
              <a:t> aims to achieve perfect health, a state of complete spiritual, mental, physical and social well-being.</a:t>
            </a:r>
          </a:p>
          <a:p>
            <a:pPr algn="just"/>
            <a:r>
              <a:rPr lang="en-US" dirty="0" smtClean="0"/>
              <a:t>The oldest texts: - </a:t>
            </a:r>
            <a:r>
              <a:rPr lang="en-US" dirty="0" err="1" smtClean="0"/>
              <a:t>Rigveda</a:t>
            </a:r>
            <a:r>
              <a:rPr lang="en-US" dirty="0" smtClean="0"/>
              <a:t> and </a:t>
            </a:r>
            <a:r>
              <a:rPr lang="en-US" dirty="0" err="1" smtClean="0"/>
              <a:t>Atharvaveda</a:t>
            </a:r>
            <a:r>
              <a:rPr lang="en-US" dirty="0" smtClean="0"/>
              <a:t> (5th century BC). The </a:t>
            </a:r>
            <a:r>
              <a:rPr lang="en-US" dirty="0" err="1" smtClean="0"/>
              <a:t>Charaka</a:t>
            </a:r>
            <a:r>
              <a:rPr lang="en-US" dirty="0" smtClean="0"/>
              <a:t> </a:t>
            </a:r>
            <a:r>
              <a:rPr lang="en-US" dirty="0" err="1" smtClean="0"/>
              <a:t>Samhita</a:t>
            </a:r>
            <a:r>
              <a:rPr lang="en-US" dirty="0" smtClean="0"/>
              <a:t> and the </a:t>
            </a:r>
            <a:r>
              <a:rPr lang="en-US" dirty="0" err="1" smtClean="0"/>
              <a:t>Sushruta</a:t>
            </a:r>
            <a:r>
              <a:rPr lang="en-US" dirty="0" smtClean="0"/>
              <a:t> </a:t>
            </a:r>
            <a:r>
              <a:rPr lang="en-US" dirty="0" err="1" smtClean="0"/>
              <a:t>Samhita</a:t>
            </a:r>
            <a:r>
              <a:rPr lang="en-US" dirty="0" smtClean="0"/>
              <a:t> were written about (3rd century BC)... "The factor of time led to the fragmentation of </a:t>
            </a:r>
            <a:r>
              <a:rPr lang="en-US" dirty="0" err="1" smtClean="0"/>
              <a:t>Ayurveda</a:t>
            </a:r>
            <a:r>
              <a:rPr lang="en-US" dirty="0" smtClean="0"/>
              <a:t> - the functional separation of individual approaches and procedures, which were maintained as individuals within traditional </a:t>
            </a:r>
            <a:r>
              <a:rPr lang="en-US" dirty="0" err="1" smtClean="0"/>
              <a:t>Ayurvedic</a:t>
            </a:r>
            <a:r>
              <a:rPr lang="en-US" dirty="0" smtClean="0"/>
              <a:t> families and school of </a:t>
            </a:r>
            <a:r>
              <a:rPr lang="en-US" dirty="0" err="1" smtClean="0"/>
              <a:t>Ayurveda</a:t>
            </a:r>
            <a:r>
              <a:rPr lang="en-US" dirty="0" smtClean="0"/>
              <a:t>.</a:t>
            </a:r>
            <a:endParaRPr lang="en-US" dirty="0"/>
          </a:p>
        </p:txBody>
      </p:sp>
    </p:spTree>
    <p:extLst>
      <p:ext uri="{BB962C8B-B14F-4D97-AF65-F5344CB8AC3E}">
        <p14:creationId xmlns:p14="http://schemas.microsoft.com/office/powerpoint/2010/main" val="41938517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1337" y="2573384"/>
            <a:ext cx="9995260" cy="3302484"/>
          </a:xfrm>
        </p:spPr>
        <p:txBody>
          <a:bodyPr>
            <a:normAutofit lnSpcReduction="10000"/>
          </a:bodyPr>
          <a:lstStyle/>
          <a:p>
            <a:pPr algn="just"/>
            <a:r>
              <a:rPr lang="en-US" dirty="0" smtClean="0"/>
              <a:t>Avicenna (Abu Ali </a:t>
            </a:r>
            <a:r>
              <a:rPr lang="en-US" dirty="0" err="1" smtClean="0"/>
              <a:t>ibn</a:t>
            </a:r>
            <a:r>
              <a:rPr lang="en-US" dirty="0" smtClean="0"/>
              <a:t> </a:t>
            </a:r>
            <a:r>
              <a:rPr lang="en-US" dirty="0" err="1" smtClean="0"/>
              <a:t>Sina</a:t>
            </a:r>
            <a:r>
              <a:rPr lang="en-US" dirty="0" smtClean="0"/>
              <a:t>, 980–1037, who collected all Greco-Roman and Arab medical knowledge created up to that time and devised the Canon code, whose application was unchallenged for the next five centuries) and in which he lists about 760 medicines.</a:t>
            </a:r>
          </a:p>
          <a:p>
            <a:pPr algn="just"/>
            <a:r>
              <a:rPr lang="en-US" dirty="0" smtClean="0"/>
              <a:t>He showed his ability to treat Avicenna as a sixteen-year-old when, at the suggestion of his older colleagues, he treated the sultan.</a:t>
            </a:r>
          </a:p>
          <a:p>
            <a:pPr algn="just"/>
            <a:r>
              <a:rPr lang="en-US" dirty="0" smtClean="0"/>
              <a:t>He lived quite untidy, and he died from a medicine he had mistakenly made for himself against stomach cramps.</a:t>
            </a:r>
            <a:endParaRPr lang="en-US" dirty="0"/>
          </a:p>
        </p:txBody>
      </p:sp>
      <p:pic>
        <p:nvPicPr>
          <p:cNvPr id="4" name="Picture 2"/>
          <p:cNvPicPr>
            <a:picLocks noChangeAspect="1" noChangeArrowheads="1"/>
          </p:cNvPicPr>
          <p:nvPr/>
        </p:nvPicPr>
        <p:blipFill>
          <a:blip r:embed="rId2" cstate="print">
            <a:extLst/>
          </a:blip>
          <a:srcRect/>
          <a:stretch>
            <a:fillRect/>
          </a:stretch>
        </p:blipFill>
        <p:spPr bwMode="auto">
          <a:xfrm>
            <a:off x="874551" y="235131"/>
            <a:ext cx="3316013" cy="21903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41602908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9898" y="2743200"/>
            <a:ext cx="10086700" cy="3132667"/>
          </a:xfrm>
        </p:spPr>
        <p:txBody>
          <a:bodyPr>
            <a:normAutofit/>
          </a:bodyPr>
          <a:lstStyle/>
          <a:p>
            <a:pPr marL="0" indent="0" algn="just">
              <a:buNone/>
              <a:defRPr/>
            </a:pPr>
            <a:r>
              <a:rPr lang="en-US" dirty="0" smtClean="0">
                <a:solidFill>
                  <a:schemeClr val="tx1"/>
                </a:solidFill>
                <a:cs typeface="Calibri" pitchFamily="34" charset="0"/>
              </a:rPr>
              <a:t>He dealt with medicine, alchemy, astronomy, psychology, ethics, politics, theology, metaphysics, physics, logic, geology, paleontology, mathematics and poetry.</a:t>
            </a:r>
          </a:p>
          <a:p>
            <a:pPr marL="0" indent="0" algn="just">
              <a:buNone/>
              <a:defRPr/>
            </a:pPr>
            <a:r>
              <a:rPr lang="en-US" dirty="0" smtClean="0">
                <a:solidFill>
                  <a:schemeClr val="tx1"/>
                </a:solidFill>
                <a:cs typeface="Calibri" pitchFamily="34" charset="0"/>
              </a:rPr>
              <a:t>How much he was valued is shown by the fact that his statues adorn a country where the existence of statues is forbidden.</a:t>
            </a:r>
          </a:p>
          <a:p>
            <a:pPr marL="0" indent="0">
              <a:buNone/>
              <a:defRPr/>
            </a:pPr>
            <a:r>
              <a:rPr lang="en-US" dirty="0" smtClean="0">
                <a:solidFill>
                  <a:schemeClr val="tx1"/>
                </a:solidFill>
                <a:cs typeface="Calibri" pitchFamily="34" charset="0"/>
              </a:rPr>
              <a:t>Although he never left the territory of Iran during his life, he became one of the most famous figures of all time. </a:t>
            </a:r>
            <a:r>
              <a:rPr lang="sr-Cyrl-CS" dirty="0">
                <a:solidFill>
                  <a:schemeClr val="tx1"/>
                </a:solidFill>
                <a:cs typeface="Calibri" pitchFamily="34" charset="0"/>
              </a:rPr>
              <a:t/>
            </a:r>
            <a:br>
              <a:rPr lang="sr-Cyrl-CS" dirty="0">
                <a:solidFill>
                  <a:schemeClr val="tx1"/>
                </a:solidFill>
                <a:cs typeface="Calibri" pitchFamily="34" charset="0"/>
              </a:rPr>
            </a:br>
            <a:endParaRPr lang="sr-Cyrl-CS" dirty="0">
              <a:solidFill>
                <a:schemeClr val="tx1"/>
              </a:solidFill>
              <a:cs typeface="Calibri" pitchFamily="34" charset="0"/>
            </a:endParaRPr>
          </a:p>
          <a:p>
            <a:pPr marL="0" indent="0">
              <a:buNone/>
              <a:defRPr/>
            </a:pPr>
            <a:endParaRPr lang="sr-Cyrl-CS" dirty="0" smtClean="0">
              <a:solidFill>
                <a:schemeClr val="tx1">
                  <a:lumMod val="65000"/>
                  <a:lumOff val="35000"/>
                </a:schemeClr>
              </a:solidFill>
              <a:cs typeface="Times New Roman" pitchFamily="18" charset="0"/>
            </a:endParaRPr>
          </a:p>
          <a:p>
            <a:pPr marL="342900" indent="-342900">
              <a:buFont typeface="Wingdings" pitchFamily="2" charset="2"/>
              <a:buChar char="q"/>
              <a:defRPr/>
            </a:pPr>
            <a:endParaRPr lang="sr-Cyrl-CS" dirty="0">
              <a:cs typeface="Times New Roman" pitchFamily="18" charset="0"/>
            </a:endParaRPr>
          </a:p>
          <a:p>
            <a:endParaRPr lang="en-US" dirty="0"/>
          </a:p>
        </p:txBody>
      </p:sp>
      <p:pic>
        <p:nvPicPr>
          <p:cNvPr id="4" name="Picture 4"/>
          <p:cNvPicPr>
            <a:picLocks noChangeAspect="1" noChangeArrowheads="1"/>
          </p:cNvPicPr>
          <p:nvPr/>
        </p:nvPicPr>
        <p:blipFill>
          <a:blip r:embed="rId2" cstate="print">
            <a:extLst/>
          </a:blip>
          <a:srcRect/>
          <a:stretch>
            <a:fillRect/>
          </a:stretch>
        </p:blipFill>
        <p:spPr bwMode="auto">
          <a:xfrm>
            <a:off x="1729958" y="0"/>
            <a:ext cx="1790700" cy="2552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7422494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8903" y="1110343"/>
            <a:ext cx="9877694" cy="4765525"/>
          </a:xfrm>
        </p:spPr>
        <p:txBody>
          <a:bodyPr>
            <a:normAutofit fontScale="92500" lnSpcReduction="20000"/>
          </a:bodyPr>
          <a:lstStyle/>
          <a:p>
            <a:pPr marL="0" indent="0" algn="just">
              <a:lnSpc>
                <a:spcPct val="120000"/>
              </a:lnSpc>
              <a:buNone/>
              <a:defRPr/>
            </a:pPr>
            <a:r>
              <a:rPr lang="en-US" sz="2900" dirty="0" smtClean="0">
                <a:solidFill>
                  <a:schemeClr val="tx1"/>
                </a:solidFill>
                <a:cs typeface="Times New Roman" pitchFamily="18" charset="0"/>
              </a:rPr>
              <a:t>He received his primary education from his father, a member of the middle class, in whose home the intellectual elite of the time gathered, which the boy made the most of.</a:t>
            </a:r>
          </a:p>
          <a:p>
            <a:pPr marL="0" indent="0" algn="just">
              <a:lnSpc>
                <a:spcPct val="120000"/>
              </a:lnSpc>
              <a:buNone/>
              <a:defRPr/>
            </a:pPr>
            <a:r>
              <a:rPr lang="en-US" sz="2900" dirty="0" smtClean="0">
                <a:solidFill>
                  <a:schemeClr val="tx1"/>
                </a:solidFill>
                <a:cs typeface="Times New Roman" pitchFamily="18" charset="0"/>
              </a:rPr>
              <a:t>Eager for knowledge, he memorized the Koran (the holy book of Islam) by the age of seven, and Arabic grammar and most of Persian poetry by the age of ten.</a:t>
            </a:r>
          </a:p>
          <a:p>
            <a:pPr marL="0" indent="0" algn="just">
              <a:lnSpc>
                <a:spcPct val="120000"/>
              </a:lnSpc>
              <a:buNone/>
              <a:defRPr/>
            </a:pPr>
            <a:r>
              <a:rPr lang="en-US" sz="2900" dirty="0" smtClean="0">
                <a:solidFill>
                  <a:schemeClr val="tx1"/>
                </a:solidFill>
                <a:cs typeface="Times New Roman" pitchFamily="18" charset="0"/>
              </a:rPr>
              <a:t>His special areas of interest were logic and metaphysics, but he quickly "overtook" his professors with knowledge, which is why he continued to educate himself. Among other things, he fully studied Islamic law. </a:t>
            </a:r>
            <a:r>
              <a:rPr lang="en-US" sz="2900" dirty="0">
                <a:solidFill>
                  <a:schemeClr val="tx1"/>
                </a:solidFill>
                <a:cs typeface="Times New Roman" pitchFamily="18" charset="0"/>
              </a:rPr>
              <a:t/>
            </a:r>
            <a:br>
              <a:rPr lang="en-US" sz="2900" dirty="0">
                <a:solidFill>
                  <a:schemeClr val="tx1"/>
                </a:solidFill>
                <a:cs typeface="Times New Roman" pitchFamily="18" charset="0"/>
              </a:rPr>
            </a:br>
            <a:r>
              <a:rPr lang="sr-Cyrl-CS" sz="800" dirty="0">
                <a:solidFill>
                  <a:schemeClr val="tx1">
                    <a:lumMod val="65000"/>
                    <a:lumOff val="35000"/>
                  </a:schemeClr>
                </a:solidFill>
                <a:latin typeface="Times New Roman" pitchFamily="18" charset="0"/>
                <a:cs typeface="Times New Roman" pitchFamily="18" charset="0"/>
              </a:rPr>
              <a:t/>
            </a:r>
            <a:br>
              <a:rPr lang="sr-Cyrl-CS" sz="800" dirty="0">
                <a:solidFill>
                  <a:schemeClr val="tx1">
                    <a:lumMod val="65000"/>
                    <a:lumOff val="35000"/>
                  </a:schemeClr>
                </a:solidFill>
                <a:latin typeface="Times New Roman" pitchFamily="18" charset="0"/>
                <a:cs typeface="Times New Roman" pitchFamily="18" charset="0"/>
              </a:rPr>
            </a:br>
            <a:endParaRPr lang="sr-Cyrl-CS" sz="800" dirty="0">
              <a:solidFill>
                <a:schemeClr val="tx1">
                  <a:lumMod val="65000"/>
                  <a:lumOff val="35000"/>
                </a:schemeClr>
              </a:solidFill>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3194016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t>He was happy to transfer and apply the acquired knowledge.</a:t>
            </a:r>
          </a:p>
          <a:p>
            <a:pPr algn="just"/>
            <a:r>
              <a:rPr lang="en-US" dirty="0" smtClean="0"/>
              <a:t>After he cured Prince </a:t>
            </a:r>
            <a:r>
              <a:rPr lang="en-US" dirty="0" err="1" smtClean="0"/>
              <a:t>Nuh</a:t>
            </a:r>
            <a:r>
              <a:rPr lang="en-US" dirty="0" smtClean="0"/>
              <a:t> </a:t>
            </a:r>
            <a:r>
              <a:rPr lang="en-US" dirty="0" err="1" smtClean="0"/>
              <a:t>Ibn</a:t>
            </a:r>
            <a:r>
              <a:rPr lang="en-US" dirty="0" smtClean="0"/>
              <a:t> Mansur, he was given access to the royal library, so his "self-education" continued.</a:t>
            </a:r>
          </a:p>
          <a:p>
            <a:pPr algn="just"/>
            <a:r>
              <a:rPr lang="en-US" dirty="0" smtClean="0"/>
              <a:t>By the age of 21, he had studied almost everything that was available to him in terms of scientific knowledge, so he deservedly gained a reputation as an intellectual and a distinguished doctor.</a:t>
            </a:r>
          </a:p>
          <a:p>
            <a:pPr algn="just"/>
            <a:r>
              <a:rPr lang="en-US" dirty="0" smtClean="0"/>
              <a:t>For a long time he was a scientific advisor to the local ruler of the city of </a:t>
            </a:r>
            <a:r>
              <a:rPr lang="en-US" dirty="0" err="1" smtClean="0"/>
              <a:t>Eshafan</a:t>
            </a:r>
            <a:r>
              <a:rPr lang="en-US" dirty="0" smtClean="0"/>
              <a:t>.</a:t>
            </a:r>
            <a:endParaRPr lang="en-US" dirty="0"/>
          </a:p>
        </p:txBody>
      </p:sp>
    </p:spTree>
    <p:extLst>
      <p:ext uri="{BB962C8B-B14F-4D97-AF65-F5344CB8AC3E}">
        <p14:creationId xmlns:p14="http://schemas.microsoft.com/office/powerpoint/2010/main" val="22498666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smtClean="0"/>
              <a:t>Avicenna is considered the father of modern medicine and clinical pharmacology - especially because of his insistence on systematic experimentation and quantification of results, but also because he established the contagious nature of infectious diseases, especially tuberculosis, and introduced the first quarantines.</a:t>
            </a:r>
          </a:p>
          <a:p>
            <a:pPr algn="just"/>
            <a:r>
              <a:rPr lang="en-US" dirty="0" smtClean="0"/>
              <a:t>He wrote great studies on the eye and eye diseases (beginnings of ophthalmology), a critical review on smallpox and mumps, did an extensive and very precise study on diabetes and dietetics, and put neuropsychiatry on its feet.</a:t>
            </a:r>
            <a:endParaRPr lang="en-US" dirty="0"/>
          </a:p>
        </p:txBody>
      </p:sp>
    </p:spTree>
    <p:extLst>
      <p:ext uri="{BB962C8B-B14F-4D97-AF65-F5344CB8AC3E}">
        <p14:creationId xmlns:p14="http://schemas.microsoft.com/office/powerpoint/2010/main" val="11182991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9714" y="953588"/>
            <a:ext cx="9916883" cy="4922279"/>
          </a:xfrm>
        </p:spPr>
        <p:txBody>
          <a:bodyPr>
            <a:normAutofit/>
          </a:bodyPr>
          <a:lstStyle/>
          <a:p>
            <a:r>
              <a:rPr lang="en-US" dirty="0" smtClean="0"/>
              <a:t>He analyzed disease risk factors,</a:t>
            </a:r>
          </a:p>
          <a:p>
            <a:r>
              <a:rPr lang="en-US" dirty="0" smtClean="0"/>
              <a:t>Established the concept and meaning of syndrome,</a:t>
            </a:r>
          </a:p>
          <a:p>
            <a:r>
              <a:rPr lang="en-US" dirty="0" smtClean="0"/>
              <a:t>Conducted controlled studies,</a:t>
            </a:r>
          </a:p>
          <a:p>
            <a:r>
              <a:rPr lang="en-US" dirty="0" smtClean="0"/>
              <a:t>He thought far ahead of his time, especially about:</a:t>
            </a:r>
          </a:p>
          <a:p>
            <a:r>
              <a:rPr lang="en-US" dirty="0" smtClean="0"/>
              <a:t>Heart diseases and drugs against them,</a:t>
            </a:r>
          </a:p>
          <a:p>
            <a:r>
              <a:rPr lang="en-US" dirty="0" smtClean="0"/>
              <a:t>Diseases transmitted by sexual contact,</a:t>
            </a:r>
          </a:p>
          <a:p>
            <a:r>
              <a:rPr lang="en-US" dirty="0" smtClean="0"/>
              <a:t>Skin diseases and nerve poisons,</a:t>
            </a:r>
          </a:p>
          <a:p>
            <a:r>
              <a:rPr lang="en-US" dirty="0" smtClean="0"/>
              <a:t>He even came to recognize the antiseptic properties of wine and the healing properties of mineral waters.</a:t>
            </a:r>
            <a:endParaRPr lang="en-US" dirty="0"/>
          </a:p>
        </p:txBody>
      </p:sp>
    </p:spTree>
    <p:extLst>
      <p:ext uri="{BB962C8B-B14F-4D97-AF65-F5344CB8AC3E}">
        <p14:creationId xmlns:p14="http://schemas.microsoft.com/office/powerpoint/2010/main" val="833837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smtClean="0"/>
              <a:t>His most famous works are:</a:t>
            </a:r>
          </a:p>
          <a:p>
            <a:pPr marL="457200" lvl="1" indent="0">
              <a:buNone/>
            </a:pPr>
            <a:r>
              <a:rPr lang="en-US" sz="2400" dirty="0" smtClean="0">
                <a:solidFill>
                  <a:srgbClr val="FF0000"/>
                </a:solidFill>
              </a:rPr>
              <a:t>Book of healing </a:t>
            </a:r>
            <a:r>
              <a:rPr lang="en-US" sz="2400" dirty="0" smtClean="0"/>
              <a:t>- a kind of encyclopedia of philosophy and science and</a:t>
            </a:r>
          </a:p>
          <a:p>
            <a:pPr marL="457200" lvl="1" indent="0">
              <a:buNone/>
            </a:pPr>
            <a:r>
              <a:rPr lang="en-US" sz="2400" dirty="0" smtClean="0">
                <a:solidFill>
                  <a:srgbClr val="FF0000"/>
                </a:solidFill>
              </a:rPr>
              <a:t>The canon of medicine </a:t>
            </a:r>
            <a:r>
              <a:rPr lang="en-US" sz="2400" dirty="0" smtClean="0"/>
              <a:t>- the most popular book on medicine of all time, which has remained an indispensable part of all large university libraries to this day.</a:t>
            </a:r>
          </a:p>
          <a:p>
            <a:pPr marL="0" indent="0">
              <a:buNone/>
            </a:pPr>
            <a:r>
              <a:rPr lang="en-US" dirty="0" smtClean="0"/>
              <a:t>The medical system proposed by Avicenna has long been the standard of treatment in Europe and the Middle East.</a:t>
            </a:r>
            <a:endParaRPr lang="en-US" dirty="0"/>
          </a:p>
        </p:txBody>
      </p:sp>
    </p:spTree>
    <p:extLst>
      <p:ext uri="{BB962C8B-B14F-4D97-AF65-F5344CB8AC3E}">
        <p14:creationId xmlns:p14="http://schemas.microsoft.com/office/powerpoint/2010/main" val="27899681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CS" b="1" dirty="0">
                <a:hlinkClick r:id="rId2" tooltip="Avicenna - Canon of Medicine.jpg"/>
              </a:rPr>
              <a:t>Avicenna Canon of Medicine </a:t>
            </a:r>
            <a:r>
              <a:rPr lang="sr-Latn-CS" b="1" dirty="0"/>
              <a:t> </a:t>
            </a:r>
            <a:r>
              <a:rPr lang="en-US" b="1" dirty="0"/>
              <a:t/>
            </a:r>
            <a:br>
              <a:rPr lang="en-US" b="1" dirty="0"/>
            </a:br>
            <a:endParaRPr lang="en-US" dirty="0"/>
          </a:p>
        </p:txBody>
      </p:sp>
      <p:pic>
        <p:nvPicPr>
          <p:cNvPr id="4" name="Picture 4" descr="Слика:Avicenna - Canon of Medicine.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5968" y="1907177"/>
            <a:ext cx="3364992" cy="42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51733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9714" y="1188719"/>
            <a:ext cx="10241280" cy="4794069"/>
          </a:xfrm>
        </p:spPr>
        <p:txBody>
          <a:bodyPr>
            <a:normAutofit/>
          </a:bodyPr>
          <a:lstStyle/>
          <a:p>
            <a:pPr marL="0" indent="0" algn="just">
              <a:buNone/>
            </a:pPr>
            <a:r>
              <a:rPr lang="en-US" dirty="0" smtClean="0"/>
              <a:t>Textbook of medicine - Avicenna's book The Canon of Medicine is the first book that describes:</a:t>
            </a:r>
          </a:p>
          <a:p>
            <a:pPr marL="0" indent="0" algn="just">
              <a:buNone/>
            </a:pPr>
            <a:r>
              <a:rPr lang="en-US" dirty="0" smtClean="0"/>
              <a:t>experimental approach to medicine, with an explanation of the use of controlled studies and efficiency tests, as well as the principles of testing new drugs and medicinal products, which is the basis of clinical pharmacology,</a:t>
            </a:r>
          </a:p>
          <a:p>
            <a:pPr marL="0" indent="0" algn="just">
              <a:buNone/>
            </a:pPr>
            <a:r>
              <a:rPr lang="en-US" dirty="0" smtClean="0"/>
              <a:t>very precisely described hallucinations, insomnia, mania, nightmares, melancholy, forgetfulness, phobias, epilepsy, paralysis, strokes, vertigo and tremors - in the section on mental illnesses.</a:t>
            </a:r>
          </a:p>
          <a:p>
            <a:pPr marL="0" indent="0" algn="just">
              <a:buNone/>
            </a:pPr>
            <a:r>
              <a:rPr lang="en-US" dirty="0" smtClean="0"/>
              <a:t>The book went through thirty editions and was an indispensable medical textbook until the 18th century.</a:t>
            </a:r>
            <a:endParaRPr lang="en-US" dirty="0"/>
          </a:p>
        </p:txBody>
      </p:sp>
    </p:spTree>
    <p:extLst>
      <p:ext uri="{BB962C8B-B14F-4D97-AF65-F5344CB8AC3E}">
        <p14:creationId xmlns:p14="http://schemas.microsoft.com/office/powerpoint/2010/main" val="121679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3589" y="1110343"/>
            <a:ext cx="10123714" cy="5042262"/>
          </a:xfrm>
        </p:spPr>
        <p:txBody>
          <a:bodyPr>
            <a:normAutofit/>
          </a:bodyPr>
          <a:lstStyle/>
          <a:p>
            <a:r>
              <a:rPr lang="en-US" dirty="0" smtClean="0"/>
              <a:t>Avicenna was not satisfied with superficial knowledge, but strove to get to the very essence, to grasp at least the basic lawfulness.</a:t>
            </a:r>
          </a:p>
          <a:p>
            <a:r>
              <a:rPr lang="en-US" dirty="0" smtClean="0"/>
              <a:t>He never gave up, whether it was Aristotle's metaphysics or a practical problem from everyday life.</a:t>
            </a:r>
          </a:p>
          <a:p>
            <a:r>
              <a:rPr lang="en-US" dirty="0" smtClean="0"/>
              <a:t>He would brainstorm for hours and then seek answers in prayer.</a:t>
            </a:r>
          </a:p>
          <a:p>
            <a:r>
              <a:rPr lang="en-US" dirty="0" smtClean="0"/>
              <a:t>Sometimes, he would return late at night to an unsolved problem, and welcome the morning victoriously, with a discovered solution - which he would selflessly share with others, or apply it for their benefit. </a:t>
            </a:r>
            <a:r>
              <a:rPr lang="ru-RU" dirty="0"/>
              <a:t/>
            </a:r>
            <a:br>
              <a:rPr lang="ru-RU" dirty="0"/>
            </a:br>
            <a:endParaRPr lang="en-US" dirty="0"/>
          </a:p>
        </p:txBody>
      </p:sp>
    </p:spTree>
    <p:extLst>
      <p:ext uri="{BB962C8B-B14F-4D97-AF65-F5344CB8AC3E}">
        <p14:creationId xmlns:p14="http://schemas.microsoft.com/office/powerpoint/2010/main" val="3381050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1631" y="890954"/>
            <a:ext cx="10638689" cy="5395221"/>
          </a:xfrm>
        </p:spPr>
        <p:txBody>
          <a:bodyPr>
            <a:normAutofit/>
          </a:bodyPr>
          <a:lstStyle/>
          <a:p>
            <a:pPr marL="0" indent="0" algn="just">
              <a:buNone/>
            </a:pPr>
            <a:r>
              <a:rPr lang="en-US" dirty="0" smtClean="0">
                <a:solidFill>
                  <a:schemeClr val="tx1"/>
                </a:solidFill>
              </a:rPr>
              <a:t>The branches of </a:t>
            </a:r>
            <a:r>
              <a:rPr lang="en-US" dirty="0" err="1" smtClean="0">
                <a:solidFill>
                  <a:schemeClr val="tx1"/>
                </a:solidFill>
              </a:rPr>
              <a:t>Ayurvedic</a:t>
            </a:r>
            <a:r>
              <a:rPr lang="en-US" dirty="0" smtClean="0">
                <a:solidFill>
                  <a:schemeClr val="tx1"/>
                </a:solidFill>
              </a:rPr>
              <a:t> medicine are:</a:t>
            </a:r>
          </a:p>
          <a:p>
            <a:pPr marL="457200" lvl="1" indent="0" algn="just"/>
            <a:r>
              <a:rPr lang="en-US" dirty="0" smtClean="0">
                <a:solidFill>
                  <a:schemeClr val="tx1"/>
                </a:solidFill>
              </a:rPr>
              <a:t>Internal Medicine (</a:t>
            </a:r>
            <a:r>
              <a:rPr lang="en-US" dirty="0" err="1" smtClean="0">
                <a:solidFill>
                  <a:schemeClr val="tx1"/>
                </a:solidFill>
              </a:rPr>
              <a:t>Kaya</a:t>
            </a:r>
            <a:r>
              <a:rPr lang="en-US" dirty="0" smtClean="0">
                <a:solidFill>
                  <a:schemeClr val="tx1"/>
                </a:solidFill>
              </a:rPr>
              <a:t> </a:t>
            </a:r>
            <a:r>
              <a:rPr lang="en-US" dirty="0" err="1" smtClean="0">
                <a:solidFill>
                  <a:schemeClr val="tx1"/>
                </a:solidFill>
              </a:rPr>
              <a:t>Čikitsa</a:t>
            </a:r>
            <a:r>
              <a:rPr lang="en-US" dirty="0" smtClean="0">
                <a:solidFill>
                  <a:schemeClr val="tx1"/>
                </a:solidFill>
              </a:rPr>
              <a:t>),</a:t>
            </a:r>
          </a:p>
          <a:p>
            <a:pPr marL="457200" lvl="1" indent="0" algn="just"/>
            <a:r>
              <a:rPr lang="en-US" dirty="0" smtClean="0">
                <a:solidFill>
                  <a:schemeClr val="tx1"/>
                </a:solidFill>
              </a:rPr>
              <a:t>Pediatrics (</a:t>
            </a:r>
            <a:r>
              <a:rPr lang="en-US" dirty="0" err="1" smtClean="0">
                <a:solidFill>
                  <a:schemeClr val="tx1"/>
                </a:solidFill>
              </a:rPr>
              <a:t>Kaumara</a:t>
            </a:r>
            <a:r>
              <a:rPr lang="en-US" dirty="0" smtClean="0">
                <a:solidFill>
                  <a:schemeClr val="tx1"/>
                </a:solidFill>
              </a:rPr>
              <a:t> </a:t>
            </a:r>
            <a:r>
              <a:rPr lang="en-US" dirty="0" err="1" smtClean="0">
                <a:solidFill>
                  <a:schemeClr val="tx1"/>
                </a:solidFill>
              </a:rPr>
              <a:t>Brhitya</a:t>
            </a:r>
            <a:r>
              <a:rPr lang="en-US" dirty="0" smtClean="0">
                <a:solidFill>
                  <a:schemeClr val="tx1"/>
                </a:solidFill>
              </a:rPr>
              <a:t>),</a:t>
            </a:r>
          </a:p>
          <a:p>
            <a:pPr marL="457200" lvl="1" indent="0" algn="just"/>
            <a:r>
              <a:rPr lang="en-US" dirty="0" smtClean="0">
                <a:solidFill>
                  <a:schemeClr val="tx1"/>
                </a:solidFill>
              </a:rPr>
              <a:t>Psychiatry (</a:t>
            </a:r>
            <a:r>
              <a:rPr lang="en-US" dirty="0" err="1" smtClean="0">
                <a:solidFill>
                  <a:schemeClr val="tx1"/>
                </a:solidFill>
              </a:rPr>
              <a:t>Bhuta</a:t>
            </a:r>
            <a:r>
              <a:rPr lang="en-US" dirty="0" smtClean="0">
                <a:solidFill>
                  <a:schemeClr val="tx1"/>
                </a:solidFill>
              </a:rPr>
              <a:t> </a:t>
            </a:r>
            <a:r>
              <a:rPr lang="en-US" dirty="0" err="1" smtClean="0">
                <a:solidFill>
                  <a:schemeClr val="tx1"/>
                </a:solidFill>
              </a:rPr>
              <a:t>Vidya</a:t>
            </a:r>
            <a:r>
              <a:rPr lang="en-US" dirty="0" smtClean="0">
                <a:solidFill>
                  <a:schemeClr val="tx1"/>
                </a:solidFill>
              </a:rPr>
              <a:t>),</a:t>
            </a:r>
          </a:p>
          <a:p>
            <a:pPr marL="457200" lvl="1" indent="0" algn="just"/>
            <a:r>
              <a:rPr lang="en-US" dirty="0" err="1" smtClean="0">
                <a:solidFill>
                  <a:schemeClr val="tx1"/>
                </a:solidFill>
              </a:rPr>
              <a:t>Otorhinolaryngology</a:t>
            </a:r>
            <a:r>
              <a:rPr lang="en-US" dirty="0" smtClean="0">
                <a:solidFill>
                  <a:schemeClr val="tx1"/>
                </a:solidFill>
              </a:rPr>
              <a:t> and Ophthalmology (</a:t>
            </a:r>
            <a:r>
              <a:rPr lang="en-US" dirty="0" err="1" smtClean="0">
                <a:solidFill>
                  <a:schemeClr val="tx1"/>
                </a:solidFill>
              </a:rPr>
              <a:t>Shalakya</a:t>
            </a:r>
            <a:r>
              <a:rPr lang="en-US" dirty="0" smtClean="0">
                <a:solidFill>
                  <a:schemeClr val="tx1"/>
                </a:solidFill>
              </a:rPr>
              <a:t> </a:t>
            </a:r>
            <a:r>
              <a:rPr lang="en-US" dirty="0" err="1" smtClean="0">
                <a:solidFill>
                  <a:schemeClr val="tx1"/>
                </a:solidFill>
              </a:rPr>
              <a:t>Tantra</a:t>
            </a:r>
            <a:r>
              <a:rPr lang="en-US" dirty="0" smtClean="0">
                <a:solidFill>
                  <a:schemeClr val="tx1"/>
                </a:solidFill>
              </a:rPr>
              <a:t>),</a:t>
            </a:r>
          </a:p>
          <a:p>
            <a:pPr marL="457200" lvl="1" indent="0" algn="just"/>
            <a:r>
              <a:rPr lang="en-US" dirty="0" smtClean="0">
                <a:solidFill>
                  <a:schemeClr val="tx1"/>
                </a:solidFill>
              </a:rPr>
              <a:t>Surgery (Send </a:t>
            </a:r>
            <a:r>
              <a:rPr lang="en-US" dirty="0" err="1" smtClean="0">
                <a:solidFill>
                  <a:schemeClr val="tx1"/>
                </a:solidFill>
              </a:rPr>
              <a:t>Tantra</a:t>
            </a:r>
            <a:r>
              <a:rPr lang="en-US" dirty="0" smtClean="0">
                <a:solidFill>
                  <a:schemeClr val="tx1"/>
                </a:solidFill>
              </a:rPr>
              <a:t>),</a:t>
            </a:r>
          </a:p>
          <a:p>
            <a:pPr marL="457200" lvl="1" indent="0" algn="just"/>
            <a:r>
              <a:rPr lang="en-US" dirty="0" smtClean="0">
                <a:solidFill>
                  <a:schemeClr val="tx1"/>
                </a:solidFill>
              </a:rPr>
              <a:t>Toxicology (</a:t>
            </a:r>
            <a:r>
              <a:rPr lang="en-US" dirty="0" err="1" smtClean="0">
                <a:solidFill>
                  <a:schemeClr val="tx1"/>
                </a:solidFill>
              </a:rPr>
              <a:t>Agada</a:t>
            </a:r>
            <a:r>
              <a:rPr lang="en-US" dirty="0" smtClean="0">
                <a:solidFill>
                  <a:schemeClr val="tx1"/>
                </a:solidFill>
              </a:rPr>
              <a:t> </a:t>
            </a:r>
            <a:r>
              <a:rPr lang="en-US" dirty="0" err="1" smtClean="0">
                <a:solidFill>
                  <a:schemeClr val="tx1"/>
                </a:solidFill>
              </a:rPr>
              <a:t>Tantra</a:t>
            </a:r>
            <a:r>
              <a:rPr lang="en-US" dirty="0" smtClean="0">
                <a:solidFill>
                  <a:schemeClr val="tx1"/>
                </a:solidFill>
              </a:rPr>
              <a:t>),</a:t>
            </a:r>
          </a:p>
          <a:p>
            <a:pPr marL="457200" lvl="1" indent="0" algn="just"/>
            <a:r>
              <a:rPr lang="en-US" dirty="0" smtClean="0">
                <a:solidFill>
                  <a:schemeClr val="tx1"/>
                </a:solidFill>
              </a:rPr>
              <a:t>Geriatrics (</a:t>
            </a:r>
            <a:r>
              <a:rPr lang="en-US" dirty="0" err="1" smtClean="0">
                <a:solidFill>
                  <a:schemeClr val="tx1"/>
                </a:solidFill>
              </a:rPr>
              <a:t>Rasayana</a:t>
            </a:r>
            <a:r>
              <a:rPr lang="en-US" dirty="0" smtClean="0">
                <a:solidFill>
                  <a:schemeClr val="tx1"/>
                </a:solidFill>
              </a:rPr>
              <a:t>, </a:t>
            </a:r>
            <a:r>
              <a:rPr lang="en-US" dirty="0" err="1" smtClean="0">
                <a:solidFill>
                  <a:schemeClr val="tx1"/>
                </a:solidFill>
              </a:rPr>
              <a:t>Tantra</a:t>
            </a:r>
            <a:r>
              <a:rPr lang="en-US" dirty="0" smtClean="0">
                <a:solidFill>
                  <a:schemeClr val="tx1"/>
                </a:solidFill>
              </a:rPr>
              <a:t>),</a:t>
            </a:r>
          </a:p>
          <a:p>
            <a:pPr marL="457200" lvl="1" indent="0" algn="just"/>
            <a:r>
              <a:rPr lang="en-US" dirty="0" smtClean="0">
                <a:solidFill>
                  <a:schemeClr val="tx1"/>
                </a:solidFill>
              </a:rPr>
              <a:t>Eugenics and Aphrodisiacs (</a:t>
            </a:r>
            <a:r>
              <a:rPr lang="en-US" dirty="0" err="1" smtClean="0">
                <a:solidFill>
                  <a:schemeClr val="tx1"/>
                </a:solidFill>
              </a:rPr>
              <a:t>Vadjekarana</a:t>
            </a:r>
            <a:r>
              <a:rPr lang="en-US" dirty="0" smtClean="0">
                <a:solidFill>
                  <a:schemeClr val="tx1"/>
                </a:solidFill>
              </a:rPr>
              <a:t> </a:t>
            </a:r>
            <a:r>
              <a:rPr lang="en-US" dirty="0" err="1" smtClean="0">
                <a:solidFill>
                  <a:schemeClr val="tx1"/>
                </a:solidFill>
              </a:rPr>
              <a:t>Tantra</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31799153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1017" y="999744"/>
            <a:ext cx="9601196" cy="4717628"/>
          </a:xfrm>
        </p:spPr>
        <p:txBody>
          <a:bodyPr/>
          <a:lstStyle/>
          <a:p>
            <a:pPr algn="just"/>
            <a:r>
              <a:rPr lang="en-US" dirty="0" err="1" smtClean="0"/>
              <a:t>Abul</a:t>
            </a:r>
            <a:r>
              <a:rPr lang="en-US" dirty="0" smtClean="0"/>
              <a:t> </a:t>
            </a:r>
            <a:r>
              <a:rPr lang="en-US" dirty="0" err="1" smtClean="0"/>
              <a:t>Qasim</a:t>
            </a:r>
            <a:r>
              <a:rPr lang="en-US" dirty="0" smtClean="0"/>
              <a:t>, who lived in the 10th century and worked in Andalusia, was the most famous Arab surgeon, who described his experiences in the comprehensive medicine manual Al-</a:t>
            </a:r>
            <a:r>
              <a:rPr lang="en-US" dirty="0" err="1" smtClean="0"/>
              <a:t>Tasrif</a:t>
            </a:r>
            <a:r>
              <a:rPr lang="en-US" dirty="0" smtClean="0"/>
              <a:t>.</a:t>
            </a:r>
            <a:endParaRPr lang="en-US" dirty="0"/>
          </a:p>
        </p:txBody>
      </p:sp>
      <p:pic>
        <p:nvPicPr>
          <p:cNvPr id="1026" name="Picture 2" descr="https://upload.wikimedia.org/wikipedia/commons/thumb/0/0e/17th_century_Persian_anatomy.jpg/200px-17th_century_Persian_anatom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5799" y="2648140"/>
            <a:ext cx="1905000" cy="2981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6676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1783" y="1071154"/>
            <a:ext cx="9694814" cy="4804714"/>
          </a:xfrm>
        </p:spPr>
        <p:txBody>
          <a:bodyPr>
            <a:normAutofit/>
          </a:bodyPr>
          <a:lstStyle/>
          <a:p>
            <a:pPr algn="just"/>
            <a:r>
              <a:rPr lang="en-US" dirty="0" smtClean="0"/>
              <a:t>Medical schools in the Arab world of that era existed in Syria and Persia. In Persia in </a:t>
            </a:r>
            <a:r>
              <a:rPr lang="en-US" dirty="0" err="1" smtClean="0"/>
              <a:t>Dundusapur</a:t>
            </a:r>
            <a:r>
              <a:rPr lang="en-US" dirty="0" smtClean="0"/>
              <a:t>, and in Syria in </a:t>
            </a:r>
            <a:r>
              <a:rPr lang="en-US" dirty="0" err="1" smtClean="0"/>
              <a:t>Nisibis</a:t>
            </a:r>
            <a:r>
              <a:rPr lang="en-US" dirty="0" smtClean="0"/>
              <a:t> and Edessa. The schools moved to Baghdad in 762.</a:t>
            </a:r>
          </a:p>
          <a:p>
            <a:pPr algn="just"/>
            <a:r>
              <a:rPr lang="en-US" dirty="0" smtClean="0"/>
              <a:t>Arab religion forbade dissection of corpses, and Arab medicine did not contribute much to the study of anatomy or surgery, perhaps due to religious prejudices (fear of the knife)-  The Arabs did not use a knife to "enter the human body", and they used cauterization to stop bleeding.</a:t>
            </a:r>
          </a:p>
          <a:p>
            <a:pPr algn="just"/>
            <a:r>
              <a:rPr lang="en-US" dirty="0" smtClean="0"/>
              <a:t>Of the clinical branches, Arab doctors improved ophthalmology the most. Ali </a:t>
            </a:r>
            <a:r>
              <a:rPr lang="en-US" dirty="0" err="1" smtClean="0"/>
              <a:t>ibn</a:t>
            </a:r>
            <a:r>
              <a:rPr lang="en-US" dirty="0" smtClean="0"/>
              <a:t>-Isa describes in his book </a:t>
            </a:r>
            <a:r>
              <a:rPr lang="en-US" dirty="0" err="1" smtClean="0"/>
              <a:t>Dhakhirat</a:t>
            </a:r>
            <a:r>
              <a:rPr lang="en-US" dirty="0" smtClean="0"/>
              <a:t> al-</a:t>
            </a:r>
            <a:r>
              <a:rPr lang="en-US" dirty="0" err="1" smtClean="0"/>
              <a:t>Kahhalin</a:t>
            </a:r>
            <a:r>
              <a:rPr lang="en-US" dirty="0" smtClean="0"/>
              <a:t> (Handbook for Ophthalmologists) 130 different eye diseases, and they also studied optics."</a:t>
            </a:r>
            <a:endParaRPr lang="en-US" dirty="0"/>
          </a:p>
        </p:txBody>
      </p:sp>
    </p:spTree>
    <p:extLst>
      <p:ext uri="{BB962C8B-B14F-4D97-AF65-F5344CB8AC3E}">
        <p14:creationId xmlns:p14="http://schemas.microsoft.com/office/powerpoint/2010/main" val="36936075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2777" y="2560320"/>
            <a:ext cx="10293532" cy="3383280"/>
          </a:xfrm>
        </p:spPr>
        <p:txBody>
          <a:bodyPr>
            <a:normAutofit/>
          </a:bodyPr>
          <a:lstStyle/>
          <a:p>
            <a:pPr algn="just"/>
            <a:r>
              <a:rPr lang="en-US" dirty="0" smtClean="0"/>
              <a:t>After the conquest of Sicily and Spain, Arab medicine was nurtured and maintained for the longest time in these areas, mostly in Cordoba and Palermo.</a:t>
            </a:r>
          </a:p>
          <a:p>
            <a:pPr algn="just"/>
            <a:r>
              <a:rPr lang="en-US" dirty="0" smtClean="0"/>
              <a:t>The greatest importance of Arab medicine is in connecting ancient and future Western European medicine.</a:t>
            </a:r>
          </a:p>
          <a:p>
            <a:pPr algn="just"/>
            <a:r>
              <a:rPr lang="en-US" dirty="0" smtClean="0"/>
              <a:t>Precisely, </a:t>
            </a:r>
            <a:r>
              <a:rPr lang="en-US" dirty="0" err="1" smtClean="0"/>
              <a:t>rabbinism</a:t>
            </a:r>
            <a:r>
              <a:rPr lang="en-US" dirty="0" smtClean="0"/>
              <a:t> is the main characteristic of scholastic medicine.</a:t>
            </a:r>
          </a:p>
          <a:p>
            <a:pPr algn="just"/>
            <a:r>
              <a:rPr lang="en-US" dirty="0" smtClean="0"/>
              <a:t>After the invasion and conquest of Baghdad by the Mongols (1258), Arab medicine died out.</a:t>
            </a:r>
            <a:endParaRPr lang="en-US" dirty="0"/>
          </a:p>
        </p:txBody>
      </p:sp>
    </p:spTree>
    <p:extLst>
      <p:ext uri="{BB962C8B-B14F-4D97-AF65-F5344CB8AC3E}">
        <p14:creationId xmlns:p14="http://schemas.microsoft.com/office/powerpoint/2010/main" val="25529781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F197349-79CB-4947-BB0B-C2FB1F15CCB8}"/>
              </a:ext>
            </a:extLst>
          </p:cNvPr>
          <p:cNvSpPr>
            <a:spLocks noGrp="1"/>
          </p:cNvSpPr>
          <p:nvPr>
            <p:ph idx="1"/>
          </p:nvPr>
        </p:nvSpPr>
        <p:spPr/>
        <p:txBody>
          <a:bodyPr/>
          <a:lstStyle/>
          <a:p>
            <a:r>
              <a:rPr lang="en-US" smtClean="0"/>
              <a:t>Thank you for your attention!</a:t>
            </a:r>
            <a:endParaRPr lang="en-US" dirty="0"/>
          </a:p>
        </p:txBody>
      </p:sp>
    </p:spTree>
    <p:extLst>
      <p:ext uri="{BB962C8B-B14F-4D97-AF65-F5344CB8AC3E}">
        <p14:creationId xmlns:p14="http://schemas.microsoft.com/office/powerpoint/2010/main" val="347835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6213" y="1021321"/>
            <a:ext cx="9601196" cy="1303867"/>
          </a:xfrm>
        </p:spPr>
        <p:txBody>
          <a:bodyPr>
            <a:noAutofit/>
          </a:bodyPr>
          <a:lstStyle/>
          <a:p>
            <a:pPr algn="just"/>
            <a:r>
              <a:rPr lang="en-US" sz="2400" dirty="0" smtClean="0">
                <a:latin typeface="Times New Roman" pitchFamily="18" charset="0"/>
                <a:cs typeface="Times New Roman" pitchFamily="18" charset="0"/>
              </a:rPr>
              <a:t>Schematic presentation of the pneumatic principle of </a:t>
            </a:r>
            <a:r>
              <a:rPr lang="en-US" sz="2400" dirty="0" err="1" smtClean="0">
                <a:latin typeface="Times New Roman" pitchFamily="18" charset="0"/>
                <a:cs typeface="Times New Roman" pitchFamily="18" charset="0"/>
              </a:rPr>
              <a:t>Ayurvedic</a:t>
            </a:r>
            <a:r>
              <a:rPr lang="en-US" sz="2400" dirty="0" smtClean="0">
                <a:latin typeface="Times New Roman" pitchFamily="18" charset="0"/>
                <a:cs typeface="Times New Roman" pitchFamily="18" charset="0"/>
              </a:rPr>
              <a:t> medicine (it is based on 5 elements, which through the digestive processes of the organism turn into 7 basic substances (</a:t>
            </a:r>
            <a:r>
              <a:rPr lang="en-US" sz="2400" dirty="0" err="1" smtClean="0">
                <a:latin typeface="Times New Roman" pitchFamily="18" charset="0"/>
                <a:cs typeface="Times New Roman" pitchFamily="18" charset="0"/>
              </a:rPr>
              <a:t>dhatus</a:t>
            </a:r>
            <a:r>
              <a:rPr lang="en-US" sz="2400" dirty="0" smtClean="0">
                <a:latin typeface="Times New Roman" pitchFamily="18" charset="0"/>
                <a:cs typeface="Times New Roman" pitchFamily="18" charset="0"/>
              </a:rPr>
              <a:t>) and three energetic principles (</a:t>
            </a:r>
            <a:r>
              <a:rPr lang="en-US" sz="2400" dirty="0" err="1" smtClean="0">
                <a:latin typeface="Times New Roman" pitchFamily="18" charset="0"/>
                <a:cs typeface="Times New Roman" pitchFamily="18" charset="0"/>
              </a:rPr>
              <a:t>dosas</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p:txBody>
      </p:sp>
      <p:pic>
        <p:nvPicPr>
          <p:cNvPr id="1026" name="Picture 2" descr="https://upload.wikimedia.org/wikipedia/commons/thumb/5/5e/Ayurveda_humors_sr-Latn.svg/250px-Ayurveda_humors_sr-Latn.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0896" y="2523744"/>
            <a:ext cx="3523488" cy="3706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239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1338" y="795160"/>
            <a:ext cx="9995260" cy="4948210"/>
          </a:xfrm>
        </p:spPr>
        <p:txBody>
          <a:bodyPr>
            <a:normAutofit lnSpcReduction="10000"/>
          </a:bodyPr>
          <a:lstStyle/>
          <a:p>
            <a:pPr algn="just">
              <a:buNone/>
            </a:pPr>
            <a:endParaRPr lang="ru-RU" dirty="0" smtClean="0"/>
          </a:p>
          <a:p>
            <a:pPr algn="just"/>
            <a:r>
              <a:rPr lang="en-US" dirty="0" err="1" smtClean="0"/>
              <a:t>Indias</a:t>
            </a:r>
            <a:r>
              <a:rPr lang="en-US" dirty="0" smtClean="0"/>
              <a:t> are the first people with professional medical literature, which dates back to the 6th century BC. </a:t>
            </a:r>
          </a:p>
          <a:p>
            <a:pPr algn="just"/>
            <a:r>
              <a:rPr lang="en-US" dirty="0" smtClean="0">
                <a:solidFill>
                  <a:schemeClr val="tx1"/>
                </a:solidFill>
              </a:rPr>
              <a:t>Written evidence on </a:t>
            </a:r>
            <a:r>
              <a:rPr lang="en-US" dirty="0" err="1" smtClean="0">
                <a:solidFill>
                  <a:schemeClr val="tx1"/>
                </a:solidFill>
              </a:rPr>
              <a:t>Ayurvedic</a:t>
            </a:r>
            <a:r>
              <a:rPr lang="en-US" dirty="0" smtClean="0">
                <a:solidFill>
                  <a:schemeClr val="tx1"/>
                </a:solidFill>
              </a:rPr>
              <a:t> medicine remains recorded in three large collections (three </a:t>
            </a:r>
            <a:r>
              <a:rPr lang="en-US" dirty="0" err="1" smtClean="0">
                <a:solidFill>
                  <a:schemeClr val="tx1"/>
                </a:solidFill>
              </a:rPr>
              <a:t>Samhitas</a:t>
            </a:r>
            <a:r>
              <a:rPr lang="en-US" dirty="0" smtClean="0">
                <a:solidFill>
                  <a:schemeClr val="tx1"/>
                </a:solidFill>
              </a:rPr>
              <a:t>). </a:t>
            </a:r>
          </a:p>
          <a:p>
            <a:pPr algn="just"/>
            <a:r>
              <a:rPr lang="en-US" dirty="0" smtClean="0">
                <a:solidFill>
                  <a:schemeClr val="tx1"/>
                </a:solidFill>
              </a:rPr>
              <a:t>The first book on internal diseases was written by Atreus (whose works have not been preserved, but he is mentioned as the first great teacher of Ayurveda).</a:t>
            </a:r>
          </a:p>
          <a:p>
            <a:pPr algn="just"/>
            <a:r>
              <a:rPr lang="en-US" dirty="0" smtClean="0">
                <a:solidFill>
                  <a:schemeClr val="tx1"/>
                </a:solidFill>
              </a:rPr>
              <a:t>The first surgery was written by </a:t>
            </a:r>
            <a:r>
              <a:rPr lang="en-US" dirty="0" err="1" smtClean="0">
                <a:solidFill>
                  <a:schemeClr val="tx1"/>
                </a:solidFill>
              </a:rPr>
              <a:t>Sushruta</a:t>
            </a:r>
            <a:r>
              <a:rPr lang="en-US" dirty="0" smtClean="0">
                <a:solidFill>
                  <a:schemeClr val="tx1"/>
                </a:solidFill>
              </a:rPr>
              <a:t> from the 7th - 4th centuries BC (whose work was reworked in the 2nd century BC by the Emperor under the name of "</a:t>
            </a:r>
            <a:r>
              <a:rPr lang="en-US" dirty="0" err="1" smtClean="0">
                <a:solidFill>
                  <a:schemeClr val="tx1"/>
                </a:solidFill>
              </a:rPr>
              <a:t>Sambita</a:t>
            </a:r>
            <a:r>
              <a:rPr lang="en-US" dirty="0" smtClean="0">
                <a:solidFill>
                  <a:schemeClr val="tx1"/>
                </a:solidFill>
              </a:rPr>
              <a:t>" and </a:t>
            </a:r>
            <a:r>
              <a:rPr lang="en-US" dirty="0" err="1" smtClean="0">
                <a:solidFill>
                  <a:schemeClr val="tx1"/>
                </a:solidFill>
              </a:rPr>
              <a:t>Vagbhata</a:t>
            </a:r>
            <a:r>
              <a:rPr lang="en-US" dirty="0" smtClean="0">
                <a:solidFill>
                  <a:schemeClr val="tx1"/>
                </a:solidFill>
              </a:rPr>
              <a:t>. </a:t>
            </a:r>
          </a:p>
          <a:p>
            <a:pPr algn="just"/>
            <a:r>
              <a:rPr lang="en-US" dirty="0" smtClean="0">
                <a:solidFill>
                  <a:schemeClr val="tx1"/>
                </a:solidFill>
              </a:rPr>
              <a:t>The third book was written by the Kashmiri physician </a:t>
            </a:r>
            <a:r>
              <a:rPr lang="en-US" dirty="0" err="1" smtClean="0">
                <a:solidFill>
                  <a:schemeClr val="tx1"/>
                </a:solidFill>
              </a:rPr>
              <a:t>Charaku</a:t>
            </a:r>
            <a:r>
              <a:rPr lang="en-US" dirty="0" smtClean="0">
                <a:solidFill>
                  <a:schemeClr val="tx1"/>
                </a:solidFill>
              </a:rPr>
              <a:t>, who is thought to have lived in the 2nd century.</a:t>
            </a:r>
            <a:endParaRPr lang="en-US" dirty="0">
              <a:solidFill>
                <a:schemeClr val="tx1"/>
              </a:solidFill>
            </a:endParaRPr>
          </a:p>
        </p:txBody>
      </p:sp>
    </p:spTree>
    <p:extLst>
      <p:ext uri="{BB962C8B-B14F-4D97-AF65-F5344CB8AC3E}">
        <p14:creationId xmlns:p14="http://schemas.microsoft.com/office/powerpoint/2010/main" val="2113080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6651" y="914399"/>
            <a:ext cx="10332720" cy="5068389"/>
          </a:xfrm>
        </p:spPr>
        <p:txBody>
          <a:bodyPr>
            <a:normAutofit/>
          </a:bodyPr>
          <a:lstStyle/>
          <a:p>
            <a:pPr algn="just"/>
            <a:r>
              <a:rPr lang="en-US" dirty="0" smtClean="0">
                <a:solidFill>
                  <a:schemeClr val="tx1"/>
                </a:solidFill>
              </a:rPr>
              <a:t>Their physiology and pathology is dominated by speculative-philosophical science</a:t>
            </a:r>
          </a:p>
          <a:p>
            <a:pPr algn="just"/>
            <a:r>
              <a:rPr lang="en-US" dirty="0" smtClean="0">
                <a:solidFill>
                  <a:schemeClr val="tx1"/>
                </a:solidFill>
              </a:rPr>
              <a:t>The guiding idea of this medicine is the dynamism of the process (organs are not, but arise; the characteristic part of the limbs are not static bones, but dynamic joints), the creative role of fire and light; the driving meaning of wind (that is, some pneumatic principle), the composition of the organism from 5 elements (water, fire, air, earth and ether) which, through the processes of digestion in the organism, turn into seven basic substances or </a:t>
            </a:r>
            <a:r>
              <a:rPr lang="en-US" dirty="0" err="1" smtClean="0">
                <a:solidFill>
                  <a:schemeClr val="tx1"/>
                </a:solidFill>
              </a:rPr>
              <a:t>dhatus</a:t>
            </a:r>
            <a:r>
              <a:rPr lang="en-US" dirty="0" smtClean="0">
                <a:solidFill>
                  <a:schemeClr val="tx1"/>
                </a:solidFill>
              </a:rPr>
              <a:t> (body juice, blood, flesh, fat, bone , spinal cord and sperm). </a:t>
            </a:r>
          </a:p>
          <a:p>
            <a:pPr algn="just"/>
            <a:r>
              <a:rPr lang="en-US" dirty="0" smtClean="0">
                <a:solidFill>
                  <a:schemeClr val="tx1"/>
                </a:solidFill>
              </a:rPr>
              <a:t>The dynamic balance of the aforementioned seven </a:t>
            </a:r>
            <a:r>
              <a:rPr lang="en-US" dirty="0" err="1" smtClean="0">
                <a:solidFill>
                  <a:schemeClr val="tx1"/>
                </a:solidFill>
              </a:rPr>
              <a:t>dihatus</a:t>
            </a:r>
            <a:r>
              <a:rPr lang="en-US" dirty="0" smtClean="0">
                <a:solidFill>
                  <a:schemeClr val="tx1"/>
                </a:solidFill>
              </a:rPr>
              <a:t> and three more energy principles or </a:t>
            </a:r>
            <a:r>
              <a:rPr lang="en-US" dirty="0" err="1" smtClean="0">
                <a:solidFill>
                  <a:schemeClr val="tx1"/>
                </a:solidFill>
              </a:rPr>
              <a:t>dosas</a:t>
            </a:r>
            <a:r>
              <a:rPr lang="en-US" dirty="0" smtClean="0">
                <a:solidFill>
                  <a:schemeClr val="tx1"/>
                </a:solidFill>
              </a:rPr>
              <a:t> (air, bile and phlegm) are the main factors of health, whose disturbances cause the appearance of disease."</a:t>
            </a:r>
            <a:endParaRPr lang="en-US" dirty="0">
              <a:solidFill>
                <a:schemeClr val="tx1"/>
              </a:solidFill>
            </a:endParaRPr>
          </a:p>
        </p:txBody>
      </p:sp>
    </p:spTree>
    <p:extLst>
      <p:ext uri="{BB962C8B-B14F-4D97-AF65-F5344CB8AC3E}">
        <p14:creationId xmlns:p14="http://schemas.microsoft.com/office/powerpoint/2010/main" val="4267616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8721" y="1123406"/>
            <a:ext cx="9671300" cy="4923150"/>
          </a:xfrm>
        </p:spPr>
        <p:txBody>
          <a:bodyPr>
            <a:normAutofit/>
          </a:bodyPr>
          <a:lstStyle/>
          <a:p>
            <a:pPr algn="just"/>
            <a:r>
              <a:rPr lang="en-US" dirty="0" smtClean="0">
                <a:solidFill>
                  <a:schemeClr val="tx1"/>
                </a:solidFill>
              </a:rPr>
              <a:t>The diagnostics of Indian doctors is very high-quality, and in it, besides auscultation and palpation, doctors also use the sense of taste and smell.</a:t>
            </a:r>
          </a:p>
          <a:p>
            <a:pPr algn="just"/>
            <a:r>
              <a:rPr lang="en-US" dirty="0" smtClean="0">
                <a:solidFill>
                  <a:schemeClr val="tx1"/>
                </a:solidFill>
              </a:rPr>
              <a:t>They invent various antidotes for diseases, thus listing about 760 different remedies, the most important of which were purgatives, sweating, vomiting, sneezing, inhalation, medicated baths, (each group for removing excess of one of the three </a:t>
            </a:r>
            <a:r>
              <a:rPr lang="en-US" dirty="0" err="1" smtClean="0">
                <a:solidFill>
                  <a:schemeClr val="tx1"/>
                </a:solidFill>
              </a:rPr>
              <a:t>danveda</a:t>
            </a:r>
            <a:r>
              <a:rPr lang="en-US" dirty="0" smtClean="0">
                <a:solidFill>
                  <a:schemeClr val="tx1"/>
                </a:solidFill>
              </a:rPr>
              <a:t> </a:t>
            </a:r>
            <a:r>
              <a:rPr lang="en-US" dirty="0" err="1" smtClean="0">
                <a:solidFill>
                  <a:schemeClr val="tx1"/>
                </a:solidFill>
              </a:rPr>
              <a:t>dosas</a:t>
            </a:r>
            <a:r>
              <a:rPr lang="en-US" dirty="0" smtClean="0">
                <a:solidFill>
                  <a:schemeClr val="tx1"/>
                </a:solidFill>
              </a:rPr>
              <a:t>), and there are and indications that mercury was used to treat syphilis.</a:t>
            </a:r>
          </a:p>
          <a:p>
            <a:pPr algn="just"/>
            <a:r>
              <a:rPr lang="en-US" dirty="0" smtClean="0">
                <a:solidFill>
                  <a:schemeClr val="tx1"/>
                </a:solidFill>
              </a:rPr>
              <a:t>Indian doctors paid special attention to care and hygiene; newborn children, pregnant women and the sick.</a:t>
            </a:r>
            <a:endParaRPr lang="en-US" dirty="0">
              <a:solidFill>
                <a:schemeClr val="tx1"/>
              </a:solidFill>
            </a:endParaRPr>
          </a:p>
        </p:txBody>
      </p:sp>
    </p:spTree>
    <p:extLst>
      <p:ext uri="{BB962C8B-B14F-4D97-AF65-F5344CB8AC3E}">
        <p14:creationId xmlns:p14="http://schemas.microsoft.com/office/powerpoint/2010/main" val="298058018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626</TotalTime>
  <Words>3952</Words>
  <Application>Microsoft Office PowerPoint</Application>
  <PresentationFormat>Custom</PresentationFormat>
  <Paragraphs>215</Paragraphs>
  <Slides>53</Slides>
  <Notes>0</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Organic</vt:lpstr>
      <vt:lpstr>FEATURES OF MEDICINE OF THE OLDEST CIVILIZATIONS - ORIENTAL PEOPLE (CHINESE, JAPANESE, HINDUS, PERSIANS)</vt:lpstr>
      <vt:lpstr>Ancient Indian medicine</vt:lpstr>
      <vt:lpstr>PowerPoint Presentation</vt:lpstr>
      <vt:lpstr>PowerPoint Presentation</vt:lpstr>
      <vt:lpstr>PowerPoint Presentation</vt:lpstr>
      <vt:lpstr>Schematic presentation of the pneumatic principle of Ayurvedic medicine (it is based on 5 elements, which through the digestive processes of the organism turn into 7 basic substances (dhatus) and three energetic principles (dosas)</vt:lpstr>
      <vt:lpstr>PowerPoint Presentation</vt:lpstr>
      <vt:lpstr>PowerPoint Presentation</vt:lpstr>
      <vt:lpstr>PowerPoint Presentation</vt:lpstr>
      <vt:lpstr>PowerPoint Presentation</vt:lpstr>
      <vt:lpstr>PowerPoint Presentation</vt:lpstr>
      <vt:lpstr>ANCIENT INDIAN MEDICINE - the first period</vt:lpstr>
      <vt:lpstr>ANCIENT INDIAN MEDICINE - the first period</vt:lpstr>
      <vt:lpstr>ANCIENT INDIAN MEDICINE - the first period</vt:lpstr>
      <vt:lpstr>ANCIENT INDIAN MEDICINE - the first period</vt:lpstr>
      <vt:lpstr>ANCIENT INDIAN MEDICINE - the first period</vt:lpstr>
      <vt:lpstr>ANCIENT INDIAN MEDICINE - the second period</vt:lpstr>
      <vt:lpstr>ANCIENT INDIAN MEDICINE - the second period</vt:lpstr>
      <vt:lpstr>ANCIENT INDIAN MEDICINE - the second period</vt:lpstr>
      <vt:lpstr>ANCIENT INDIAN MEDICINE - the third period</vt:lpstr>
      <vt:lpstr>ANCIENT INDIAN MEDICINE - the third period</vt:lpstr>
      <vt:lpstr>PowerPoint Presentation</vt:lpstr>
      <vt:lpstr>PowerPoint Presentation</vt:lpstr>
      <vt:lpstr>ANCIENT INDIAN MEDICINE - the third period</vt:lpstr>
      <vt:lpstr>ANCIENT INDIAN MEDICINE - the third period</vt:lpstr>
      <vt:lpstr>PowerPoint Presentation</vt:lpstr>
      <vt:lpstr>PowerPoint Presentation</vt:lpstr>
      <vt:lpstr>PowerPoint Presentation</vt:lpstr>
      <vt:lpstr>PowerPoint Presentation</vt:lpstr>
      <vt:lpstr>Ancient Chinese medicine</vt:lpstr>
      <vt:lpstr>PowerPoint Presentation</vt:lpstr>
      <vt:lpstr>PowerPoint Presentation</vt:lpstr>
      <vt:lpstr>PowerPoint Presentation</vt:lpstr>
      <vt:lpstr>PowerPoint Presentation</vt:lpstr>
      <vt:lpstr>PowerPoint Presentation</vt:lpstr>
      <vt:lpstr>Arab medicine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Avicenna Canon of Medicine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user</cp:lastModifiedBy>
  <cp:revision>49</cp:revision>
  <dcterms:created xsi:type="dcterms:W3CDTF">2023-09-13T09:19:15Z</dcterms:created>
  <dcterms:modified xsi:type="dcterms:W3CDTF">2024-01-31T20:24:31Z</dcterms:modified>
</cp:coreProperties>
</file>